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vml" ContentType="application/vnd.openxmlformats-officedocument.vmlDrawing"/>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embeddings/oleObject1.bin" ContentType="application/vnd.openxmlformats-officedocument.oleObject"/>
  <Override PartName="/ppt/embeddings/oleObject2.bin" ContentType="application/vnd.openxmlformats-officedocument.oleObject"/>
  <Override PartName="/ppt/embeddings/oleObject3.bin" ContentType="application/vnd.openxmlformats-officedocument.oleObject"/>
  <Override PartName="/ppt/embeddings/oleObject4.bin" ContentType="application/vnd.openxmlformats-officedocument.oleObject"/>
  <Override PartName="/ppt/embeddings/oleObject5.bin" ContentType="application/vnd.openxmlformats-officedocument.oleObject"/>
  <Override PartName="/ppt/embeddings/oleObject6.bin" ContentType="application/vnd.openxmlformats-officedocument.oleObject"/>
  <Override PartName="/ppt/embeddings/oleObject7.bin" ContentType="application/vnd.openxmlformats-officedocument.oleObject"/>
  <Override PartName="/ppt/embeddings/oleObject8.bin" ContentType="application/vnd.openxmlformats-officedocument.oleObject"/>
  <Override PartName="/ppt/embeddings/oleObject9.bin" ContentType="application/vnd.openxmlformats-officedocument.oleObject"/>
  <Override PartName="/ppt/embeddings/oleObject10.bin" ContentType="application/vnd.openxmlformats-officedocument.oleObject"/>
  <Override PartName="/ppt/embeddings/oleObject11.bin" ContentType="application/vnd.openxmlformats-officedocument.oleObject"/>
  <Override PartName="/ppt/embeddings/oleObject12.bin" ContentType="application/vnd.openxmlformats-officedocument.oleObject"/>
  <Override PartName="/ppt/embeddings/oleObject13.bin" ContentType="application/vnd.openxmlformats-officedocument.oleObject"/>
  <Override PartName="/ppt/embeddings/oleObject14.bin" ContentType="application/vnd.openxmlformats-officedocument.oleObject"/>
  <Override PartName="/ppt/embeddings/oleObject15.bin" ContentType="application/vnd.openxmlformats-officedocument.oleObject"/>
  <Override PartName="/ppt/embeddings/oleObject16.bin" ContentType="application/vnd.openxmlformats-officedocument.oleObject"/>
  <Override PartName="/ppt/embeddings/oleObject17.bin" ContentType="application/vnd.openxmlformats-officedocument.oleObject"/>
  <Override PartName="/ppt/embeddings/oleObject18.bin" ContentType="application/vnd.openxmlformats-officedocument.oleObject"/>
  <Override PartName="/ppt/embeddings/oleObject19.bin" ContentType="application/vnd.openxmlformats-officedocument.oleObject"/>
  <Override PartName="/ppt/embeddings/oleObject20.bin" ContentType="application/vnd.openxmlformats-officedocument.oleObject"/>
  <Override PartName="/ppt/embeddings/oleObject21.bin" ContentType="application/vnd.openxmlformats-officedocument.oleObject"/>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46"/>
  </p:notesMasterIdLst>
  <p:sldIdLst>
    <p:sldId id="256" r:id="rId2"/>
    <p:sldId id="412" r:id="rId3"/>
    <p:sldId id="446" r:id="rId4"/>
    <p:sldId id="420" r:id="rId5"/>
    <p:sldId id="421" r:id="rId6"/>
    <p:sldId id="422" r:id="rId7"/>
    <p:sldId id="423" r:id="rId8"/>
    <p:sldId id="424" r:id="rId9"/>
    <p:sldId id="425" r:id="rId10"/>
    <p:sldId id="426" r:id="rId11"/>
    <p:sldId id="447" r:id="rId12"/>
    <p:sldId id="427" r:id="rId13"/>
    <p:sldId id="411" r:id="rId14"/>
    <p:sldId id="413" r:id="rId15"/>
    <p:sldId id="414" r:id="rId16"/>
    <p:sldId id="415" r:id="rId17"/>
    <p:sldId id="416" r:id="rId18"/>
    <p:sldId id="417" r:id="rId19"/>
    <p:sldId id="428" r:id="rId20"/>
    <p:sldId id="397" r:id="rId21"/>
    <p:sldId id="430" r:id="rId22"/>
    <p:sldId id="398" r:id="rId23"/>
    <p:sldId id="402" r:id="rId24"/>
    <p:sldId id="403" r:id="rId25"/>
    <p:sldId id="404" r:id="rId26"/>
    <p:sldId id="431" r:id="rId27"/>
    <p:sldId id="405" r:id="rId28"/>
    <p:sldId id="406" r:id="rId29"/>
    <p:sldId id="407" r:id="rId30"/>
    <p:sldId id="433" r:id="rId31"/>
    <p:sldId id="408" r:id="rId32"/>
    <p:sldId id="409" r:id="rId33"/>
    <p:sldId id="429" r:id="rId34"/>
    <p:sldId id="435" r:id="rId35"/>
    <p:sldId id="436" r:id="rId36"/>
    <p:sldId id="437" r:id="rId37"/>
    <p:sldId id="438" r:id="rId38"/>
    <p:sldId id="440" r:id="rId39"/>
    <p:sldId id="439" r:id="rId40"/>
    <p:sldId id="441" r:id="rId41"/>
    <p:sldId id="443" r:id="rId42"/>
    <p:sldId id="410" r:id="rId43"/>
    <p:sldId id="399" r:id="rId44"/>
    <p:sldId id="432" r:id="rId4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33" autoAdjust="0"/>
    <p:restoredTop sz="89045" autoAdjust="0"/>
  </p:normalViewPr>
  <p:slideViewPr>
    <p:cSldViewPr snapToGrid="0" snapToObjects="1">
      <p:cViewPr varScale="1">
        <p:scale>
          <a:sx n="85" d="100"/>
          <a:sy n="85" d="100"/>
        </p:scale>
        <p:origin x="-1000" y="-11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notesMaster" Target="notesMasters/notesMaster1.xml"/><Relationship Id="rId47" Type="http://schemas.openxmlformats.org/officeDocument/2006/relationships/printerSettings" Target="printerSettings/printerSettings1.bin"/><Relationship Id="rId48" Type="http://schemas.openxmlformats.org/officeDocument/2006/relationships/presProps" Target="presProps.xml"/><Relationship Id="rId49" Type="http://schemas.openxmlformats.org/officeDocument/2006/relationships/viewProps" Target="viewProp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50" Type="http://schemas.openxmlformats.org/officeDocument/2006/relationships/theme" Target="theme/theme1.xml"/><Relationship Id="rId51"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1.emf"/><Relationship Id="rId2" Type="http://schemas.openxmlformats.org/officeDocument/2006/relationships/image" Target="../media/image12.e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48.emf"/><Relationship Id="rId4" Type="http://schemas.openxmlformats.org/officeDocument/2006/relationships/image" Target="../media/image49.emf"/><Relationship Id="rId1" Type="http://schemas.openxmlformats.org/officeDocument/2006/relationships/image" Target="../media/image46.emf"/><Relationship Id="rId2" Type="http://schemas.openxmlformats.org/officeDocument/2006/relationships/image" Target="../media/image47.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51.emf"/><Relationship Id="rId2" Type="http://schemas.openxmlformats.org/officeDocument/2006/relationships/image" Target="../media/image52.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54.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56.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3.emf"/><Relationship Id="rId2" Type="http://schemas.openxmlformats.org/officeDocument/2006/relationships/image" Target="../media/image1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9.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2.emf"/><Relationship Id="rId2" Type="http://schemas.openxmlformats.org/officeDocument/2006/relationships/image" Target="../media/image23.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32.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36.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37.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38.emf"/><Relationship Id="rId2" Type="http://schemas.openxmlformats.org/officeDocument/2006/relationships/image" Target="../media/image39.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40.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6AF6527-18CE-2A4C-96EB-C33FBB97A4DC}" type="datetimeFigureOut">
              <a:rPr lang="en-US" smtClean="0"/>
              <a:t>10/27/16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8D00E09-4629-2645-AB5C-A4908981FCA5}" type="slidenum">
              <a:rPr lang="en-US" smtClean="0"/>
              <a:t>‹#›</a:t>
            </a:fld>
            <a:endParaRPr lang="en-US"/>
          </a:p>
        </p:txBody>
      </p:sp>
    </p:spTree>
    <p:extLst>
      <p:ext uri="{BB962C8B-B14F-4D97-AF65-F5344CB8AC3E}">
        <p14:creationId xmlns:p14="http://schemas.microsoft.com/office/powerpoint/2010/main" val="137122748"/>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2">
        <a:schemeClr val="bg2"/>
      </p:bgRef>
    </p:bg>
    <p:spTree>
      <p:nvGrpSpPr>
        <p:cNvPr id="1" name=""/>
        <p:cNvGrpSpPr/>
        <p:nvPr/>
      </p:nvGrpSpPr>
      <p:grpSpPr>
        <a:xfrm>
          <a:off x="0" y="0"/>
          <a:ext cx="0" cy="0"/>
          <a:chOff x="0" y="0"/>
          <a:chExt cx="0" cy="0"/>
        </a:xfrm>
      </p:grpSpPr>
      <p:sp>
        <p:nvSpPr>
          <p:cNvPr id="9" name="Rectangle 8"/>
          <p:cNvSpPr/>
          <p:nvPr/>
        </p:nvSpPr>
        <p:spPr bwMode="ltGray">
          <a:xfrm>
            <a:off x="0" y="0"/>
            <a:ext cx="9143999" cy="513543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2" name="Title 1"/>
          <p:cNvSpPr>
            <a:spLocks noGrp="1"/>
          </p:cNvSpPr>
          <p:nvPr>
            <p:ph type="ctrTitle"/>
          </p:nvPr>
        </p:nvSpPr>
        <p:spPr>
          <a:xfrm>
            <a:off x="685800" y="3355848"/>
            <a:ext cx="8077200" cy="1673352"/>
          </a:xfrm>
        </p:spPr>
        <p:txBody>
          <a:bodyPr vert="horz" lIns="91440" tIns="0" rIns="45720" bIns="0" rtlCol="0" anchor="t">
            <a:normAutofit/>
            <a:scene3d>
              <a:camera prst="orthographicFront"/>
              <a:lightRig rig="threePt" dir="t">
                <a:rot lat="0" lon="0" rev="4800000"/>
              </a:lightRig>
            </a:scene3d>
            <a:sp3d prstMaterial="matte">
              <a:bevelT w="50800" h="10160"/>
            </a:sp3d>
          </a:bodyPr>
          <a:lstStyle>
            <a:lvl1pPr algn="l">
              <a:defRPr sz="4700" b="1"/>
            </a:lvl1pPr>
            <a:extLst/>
          </a:lstStyle>
          <a:p>
            <a:r>
              <a:rPr kumimoji="0" lang="en-US" smtClean="0"/>
              <a:t>Click to edit Master title style</a:t>
            </a:r>
            <a:endParaRPr kumimoji="0" lang="en-US"/>
          </a:p>
        </p:txBody>
      </p:sp>
      <p:sp>
        <p:nvSpPr>
          <p:cNvPr id="3" name="Subtitle 2"/>
          <p:cNvSpPr>
            <a:spLocks noGrp="1"/>
          </p:cNvSpPr>
          <p:nvPr>
            <p:ph type="subTitle" idx="1"/>
          </p:nvPr>
        </p:nvSpPr>
        <p:spPr>
          <a:xfrm>
            <a:off x="685800" y="1828800"/>
            <a:ext cx="8077200" cy="1499616"/>
          </a:xfrm>
        </p:spPr>
        <p:txBody>
          <a:bodyPr lIns="118872" tIns="0" rIns="45720" bIns="0" anchor="b"/>
          <a:lstStyle>
            <a:lvl1pPr marL="0" indent="0" algn="l">
              <a:buNone/>
              <a:defRPr sz="2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extLst/>
          </a:lstStyle>
          <a:p>
            <a:r>
              <a:rPr kumimoji="0" lang="en-US" smtClean="0"/>
              <a:t>Click to edit Master subtitle style</a:t>
            </a:r>
            <a:endParaRPr kumimoji="0" lang="en-US"/>
          </a:p>
        </p:txBody>
      </p:sp>
      <p:sp>
        <p:nvSpPr>
          <p:cNvPr id="4" name="Date Placeholder 3"/>
          <p:cNvSpPr>
            <a:spLocks noGrp="1"/>
          </p:cNvSpPr>
          <p:nvPr>
            <p:ph type="dt" sz="half" idx="10"/>
          </p:nvPr>
        </p:nvSpPr>
        <p:spPr/>
        <p:txBody>
          <a:bodyPr/>
          <a:lstStyle/>
          <a:p>
            <a:fld id="{4F9D4B60-68C7-FC45-BBAA-EA3CF0300460}" type="datetimeFigureOut">
              <a:rPr lang="en-US" smtClean="0"/>
              <a:t>10/27/16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55F82F-CEC9-A449-97CA-5BFD372A3EF5}" type="slidenum">
              <a:rPr lang="en-US" smtClean="0"/>
              <a:t>‹#›</a:t>
            </a:fld>
            <a:endParaRPr lang="en-US"/>
          </a:p>
        </p:txBody>
      </p:sp>
      <p:sp>
        <p:nvSpPr>
          <p:cNvPr id="10" name="Rectangle 9"/>
          <p:cNvSpPr/>
          <p:nvPr/>
        </p:nvSpPr>
        <p:spPr bwMode="invGray">
          <a:xfrm>
            <a:off x="0" y="5128334"/>
            <a:ext cx="9144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64592" y="155448"/>
            <a:ext cx="2525150" cy="978408"/>
          </a:xfrm>
        </p:spPr>
        <p:txBody>
          <a:bodyPr lIns="73152" bIns="0" anchor="b">
            <a:sp3d prstMaterial="matte"/>
          </a:bodyPr>
          <a:lstStyle>
            <a:lvl1pPr algn="l">
              <a:defRPr sz="2000" b="0"/>
            </a:lvl1pPr>
            <a:extLst/>
          </a:lstStyle>
          <a:p>
            <a:r>
              <a:rPr kumimoji="0" lang="en-US" smtClean="0"/>
              <a:t>Click to edit Master title style</a:t>
            </a:r>
            <a:endParaRPr kumimoji="0" lang="en-US"/>
          </a:p>
        </p:txBody>
      </p:sp>
      <p:sp>
        <p:nvSpPr>
          <p:cNvPr id="3" name="Picture Placeholder 2"/>
          <p:cNvSpPr>
            <a:spLocks noGrp="1"/>
          </p:cNvSpPr>
          <p:nvPr>
            <p:ph type="pic" idx="1"/>
          </p:nvPr>
        </p:nvSpPr>
        <p:spPr>
          <a:xfrm>
            <a:off x="2903805" y="1484808"/>
            <a:ext cx="6247397" cy="5373192"/>
          </a:xfrm>
          <a:solidFill>
            <a:schemeClr val="bg2">
              <a:shade val="75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extLst/>
          </a:lstStyle>
          <a:p>
            <a:r>
              <a:rPr kumimoji="0" lang="en-US" smtClean="0"/>
              <a:t>Drag picture to placeholder or click icon to add</a:t>
            </a:r>
            <a:endParaRPr kumimoji="0" lang="en-US" dirty="0"/>
          </a:p>
        </p:txBody>
      </p:sp>
      <p:sp>
        <p:nvSpPr>
          <p:cNvPr id="4" name="Text Placeholder 3"/>
          <p:cNvSpPr>
            <a:spLocks noGrp="1"/>
          </p:cNvSpPr>
          <p:nvPr>
            <p:ph type="body" sz="half" idx="2"/>
          </p:nvPr>
        </p:nvSpPr>
        <p:spPr>
          <a:xfrm>
            <a:off x="164592" y="1728216"/>
            <a:ext cx="2468880" cy="45720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extLst/>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a:xfrm>
            <a:off x="164592" y="1170432"/>
            <a:ext cx="2523744" cy="201168"/>
          </a:xfrm>
        </p:spPr>
        <p:txBody>
          <a:bodyPr/>
          <a:lstStyle/>
          <a:p>
            <a:fld id="{4F9D4B60-68C7-FC45-BBAA-EA3CF0300460}" type="datetimeFigureOut">
              <a:rPr lang="en-US" smtClean="0"/>
              <a:t>10/27/16</a:t>
            </a:fld>
            <a:endParaRPr lang="en-US"/>
          </a:p>
        </p:txBody>
      </p:sp>
      <p:sp>
        <p:nvSpPr>
          <p:cNvPr id="11" name="Rectangle 10"/>
          <p:cNvSpPr/>
          <p:nvPr/>
        </p:nvSpPr>
        <p:spPr>
          <a:xfrm>
            <a:off x="2855737" y="0"/>
            <a:ext cx="45720" cy="6858000"/>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9" name="Rectangle 8"/>
          <p:cNvSpPr/>
          <p:nvPr/>
        </p:nvSpPr>
        <p:spPr bwMode="invGray">
          <a:xfrm>
            <a:off x="2855737" y="0"/>
            <a:ext cx="45720" cy="6858000"/>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6" name="Footer Placeholder 5"/>
          <p:cNvSpPr>
            <a:spLocks noGrp="1"/>
          </p:cNvSpPr>
          <p:nvPr>
            <p:ph type="ftr" sz="quarter" idx="11"/>
          </p:nvPr>
        </p:nvSpPr>
        <p:spPr>
          <a:xfrm>
            <a:off x="3035808" y="1170432"/>
            <a:ext cx="5193792" cy="201168"/>
          </a:xfrm>
        </p:spPr>
        <p:txBody>
          <a:bodyPr/>
          <a:lstStyle>
            <a:lvl1pPr>
              <a:defRPr>
                <a:solidFill>
                  <a:schemeClr val="bg1">
                    <a:shade val="50000"/>
                  </a:schemeClr>
                </a:solidFill>
              </a:defRPr>
            </a:lvl1pPr>
          </a:lstStyle>
          <a:p>
            <a:endParaRPr lang="en-US"/>
          </a:p>
        </p:txBody>
      </p:sp>
      <p:sp>
        <p:nvSpPr>
          <p:cNvPr id="7" name="Slide Number Placeholder 6"/>
          <p:cNvSpPr>
            <a:spLocks noGrp="1"/>
          </p:cNvSpPr>
          <p:nvPr>
            <p:ph type="sldNum" sz="quarter" idx="12"/>
          </p:nvPr>
        </p:nvSpPr>
        <p:spPr>
          <a:xfrm>
            <a:off x="8339328" y="1170432"/>
            <a:ext cx="733864" cy="201168"/>
          </a:xfrm>
        </p:spPr>
        <p:txBody>
          <a:bodyPr/>
          <a:lstStyle/>
          <a:p>
            <a:fld id="{0C55F82F-CEC9-A449-97CA-5BFD372A3EF5}" type="slidenum">
              <a:rPr lang="en-US" smtClean="0"/>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4F9D4B60-68C7-FC45-BBAA-EA3CF0300460}" type="datetimeFigureOut">
              <a:rPr lang="en-US" smtClean="0"/>
              <a:t>10/27/16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55F82F-CEC9-A449-97CA-5BFD372A3EF5}"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p:cNvSpPr/>
          <p:nvPr/>
        </p:nvSpPr>
        <p:spPr bwMode="invGray">
          <a:xfrm>
            <a:off x="6598920" y="0"/>
            <a:ext cx="45720" cy="6858000"/>
          </a:xfrm>
          <a:prstGeom prst="rect">
            <a:avLst/>
          </a:prstGeom>
          <a:solidFill>
            <a:srgbClr val="FFFFFF"/>
          </a:solidFill>
          <a:ln w="48000" cap="flat" cmpd="thickThin" algn="ctr">
            <a:noFill/>
            <a:prstDash val="solid"/>
          </a:ln>
          <a:effectLst>
            <a:outerShdw blurRad="31750" dist="10160" dir="108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8" name="Rectangle 7"/>
          <p:cNvSpPr/>
          <p:nvPr/>
        </p:nvSpPr>
        <p:spPr bwMode="ltGray">
          <a:xfrm>
            <a:off x="6647687" y="0"/>
            <a:ext cx="2514601" cy="685800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2" name="Vertical Title 1"/>
          <p:cNvSpPr>
            <a:spLocks noGrp="1"/>
          </p:cNvSpPr>
          <p:nvPr>
            <p:ph type="title" orient="vert"/>
          </p:nvPr>
        </p:nvSpPr>
        <p:spPr>
          <a:xfrm>
            <a:off x="6781800" y="274640"/>
            <a:ext cx="1905000" cy="5851525"/>
          </a:xfrm>
        </p:spPr>
        <p:txBody>
          <a:bodyPr vert="eaVert"/>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304800"/>
            <a:ext cx="6019800" cy="5851525"/>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4F9D4B60-68C7-FC45-BBAA-EA3CF0300460}" type="datetimeFigureOut">
              <a:rPr lang="en-US" smtClean="0"/>
              <a:t>10/27/16</a:t>
            </a:fld>
            <a:endParaRPr lang="en-US"/>
          </a:p>
        </p:txBody>
      </p:sp>
      <p:sp>
        <p:nvSpPr>
          <p:cNvPr id="5" name="Footer Placeholder 4"/>
          <p:cNvSpPr>
            <a:spLocks noGrp="1"/>
          </p:cNvSpPr>
          <p:nvPr>
            <p:ph type="ftr" sz="quarter" idx="11"/>
          </p:nvPr>
        </p:nvSpPr>
        <p:spPr>
          <a:xfrm>
            <a:off x="2640597" y="6377459"/>
            <a:ext cx="3836404" cy="365125"/>
          </a:xfrm>
        </p:spPr>
        <p:txBody>
          <a:bodyPr/>
          <a:lstStyle/>
          <a:p>
            <a:endParaRPr lang="en-US"/>
          </a:p>
        </p:txBody>
      </p:sp>
      <p:sp>
        <p:nvSpPr>
          <p:cNvPr id="6" name="Slide Number Placeholder 5"/>
          <p:cNvSpPr>
            <a:spLocks noGrp="1"/>
          </p:cNvSpPr>
          <p:nvPr>
            <p:ph type="sldNum" sz="quarter" idx="12"/>
          </p:nvPr>
        </p:nvSpPr>
        <p:spPr/>
        <p:txBody>
          <a:bodyPr/>
          <a:lstStyle/>
          <a:p>
            <a:fld id="{0C55F82F-CEC9-A449-97CA-5BFD372A3EF5}"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72008" y="0"/>
            <a:ext cx="8666252" cy="939316"/>
          </a:xfrm>
        </p:spPr>
        <p:txBody>
          <a:bodyPr/>
          <a:lstStyle>
            <a:extLst/>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4F9D4B60-68C7-FC45-BBAA-EA3CF0300460}" type="datetimeFigureOut">
              <a:rPr lang="en-US" smtClean="0"/>
              <a:t>10/27/16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55F82F-CEC9-A449-97CA-5BFD372A3EF5}"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2">
        <a:schemeClr val="bg2"/>
      </p:bgRef>
    </p:bg>
    <p:spTree>
      <p:nvGrpSpPr>
        <p:cNvPr id="1" name=""/>
        <p:cNvGrpSpPr/>
        <p:nvPr/>
      </p:nvGrpSpPr>
      <p:grpSpPr>
        <a:xfrm>
          <a:off x="0" y="0"/>
          <a:ext cx="0" cy="0"/>
          <a:chOff x="0" y="0"/>
          <a:chExt cx="0" cy="0"/>
        </a:xfrm>
      </p:grpSpPr>
      <p:sp>
        <p:nvSpPr>
          <p:cNvPr id="9" name="Rectangle 8"/>
          <p:cNvSpPr/>
          <p:nvPr/>
        </p:nvSpPr>
        <p:spPr bwMode="ltGray">
          <a:xfrm>
            <a:off x="0" y="1"/>
            <a:ext cx="9144000" cy="260252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12" name="Rectangle 11"/>
          <p:cNvSpPr/>
          <p:nvPr/>
        </p:nvSpPr>
        <p:spPr bwMode="invGray">
          <a:xfrm>
            <a:off x="0" y="2602520"/>
            <a:ext cx="9144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2" name="Title 1"/>
          <p:cNvSpPr>
            <a:spLocks noGrp="1"/>
          </p:cNvSpPr>
          <p:nvPr>
            <p:ph type="title"/>
          </p:nvPr>
        </p:nvSpPr>
        <p:spPr>
          <a:xfrm>
            <a:off x="749808" y="118872"/>
            <a:ext cx="8013192" cy="1636776"/>
          </a:xfrm>
        </p:spPr>
        <p:txBody>
          <a:bodyPr vert="horz" lIns="91440" tIns="0" rIns="91440" bIns="0" rtlCol="0" anchor="b">
            <a:normAutofit/>
            <a:scene3d>
              <a:camera prst="orthographicFront"/>
              <a:lightRig rig="threePt" dir="t">
                <a:rot lat="0" lon="0" rev="4800000"/>
              </a:lightRig>
            </a:scene3d>
            <a:sp3d prstMaterial="matte">
              <a:bevelT w="50800" h="10160"/>
            </a:sp3d>
          </a:bodyPr>
          <a:lstStyle>
            <a:lvl1pPr algn="l">
              <a:defRPr sz="4700" b="1" cap="none" baseline="0"/>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740664" y="1828800"/>
            <a:ext cx="8022336" cy="685800"/>
          </a:xfrm>
        </p:spPr>
        <p:txBody>
          <a:bodyPr lIns="146304" tIns="0" rIns="45720" bIns="0" anchor="t"/>
          <a:lstStyle>
            <a:lvl1pPr marL="0" indent="0">
              <a:buNone/>
              <a:defRPr sz="20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extLst/>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p>
            <a:fld id="{4F9D4B60-68C7-FC45-BBAA-EA3CF0300460}" type="datetimeFigureOut">
              <a:rPr lang="en-US" smtClean="0"/>
              <a:t>10/27/16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55F82F-CEC9-A449-97CA-5BFD372A3EF5}" type="slidenum">
              <a:rPr lang="en-US" smtClean="0"/>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Content Placeholder 2"/>
          <p:cNvSpPr>
            <a:spLocks noGrp="1"/>
          </p:cNvSpPr>
          <p:nvPr>
            <p:ph sz="half" idx="1"/>
          </p:nvPr>
        </p:nvSpPr>
        <p:spPr>
          <a:xfrm>
            <a:off x="457200" y="1773936"/>
            <a:ext cx="4038600" cy="4623816"/>
          </a:xfrm>
        </p:spPr>
        <p:txBody>
          <a:bodyPr lIns="91440"/>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648200" y="1773936"/>
            <a:ext cx="4038600" cy="462381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4F9D4B60-68C7-FC45-BBAA-EA3CF0300460}" type="datetimeFigureOut">
              <a:rPr lang="en-US" smtClean="0"/>
              <a:t>10/27/16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C55F82F-CEC9-A449-97CA-5BFD372A3EF5}"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1698987"/>
            <a:ext cx="4040188" cy="715355"/>
          </a:xfrm>
        </p:spPr>
        <p:txBody>
          <a:bodyPr lIns="146304" anchor="ctr"/>
          <a:lstStyle>
            <a:lvl1pPr marL="0" indent="0">
              <a:buNone/>
              <a:defRPr sz="23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extLst/>
          </a:lstStyle>
          <a:p>
            <a:pPr lvl="0" eaLnBrk="1" latinLnBrk="0" hangingPunct="1"/>
            <a:r>
              <a:rPr kumimoji="0" lang="en-US" smtClean="0"/>
              <a:t>Click to edit Master text styles</a:t>
            </a:r>
          </a:p>
        </p:txBody>
      </p:sp>
      <p:sp>
        <p:nvSpPr>
          <p:cNvPr id="4" name="Content Placeholder 3"/>
          <p:cNvSpPr>
            <a:spLocks noGrp="1"/>
          </p:cNvSpPr>
          <p:nvPr>
            <p:ph sz="half" idx="2"/>
          </p:nvPr>
        </p:nvSpPr>
        <p:spPr>
          <a:xfrm>
            <a:off x="457200" y="2449512"/>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Text Placeholder 4"/>
          <p:cNvSpPr>
            <a:spLocks noGrp="1"/>
          </p:cNvSpPr>
          <p:nvPr>
            <p:ph type="body" sz="quarter" idx="3"/>
          </p:nvPr>
        </p:nvSpPr>
        <p:spPr>
          <a:xfrm>
            <a:off x="4645025" y="1698987"/>
            <a:ext cx="4041775" cy="715355"/>
          </a:xfrm>
        </p:spPr>
        <p:txBody>
          <a:bodyPr lIns="146304" anchor="ctr"/>
          <a:lstStyle>
            <a:lvl1pPr marL="0" indent="0">
              <a:buNone/>
              <a:defRPr sz="23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extLst/>
          </a:lstStyle>
          <a:p>
            <a:pPr lvl="0" eaLnBrk="1" latinLnBrk="0" hangingPunct="1"/>
            <a:r>
              <a:rPr kumimoji="0" lang="en-US" smtClean="0"/>
              <a:t>Click to edit Master text styles</a:t>
            </a:r>
          </a:p>
        </p:txBody>
      </p:sp>
      <p:sp>
        <p:nvSpPr>
          <p:cNvPr id="6" name="Content Placeholder 5"/>
          <p:cNvSpPr>
            <a:spLocks noGrp="1"/>
          </p:cNvSpPr>
          <p:nvPr>
            <p:ph sz="quarter" idx="4"/>
          </p:nvPr>
        </p:nvSpPr>
        <p:spPr>
          <a:xfrm>
            <a:off x="4645025" y="2449512"/>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p>
            <a:fld id="{4F9D4B60-68C7-FC45-BBAA-EA3CF0300460}" type="datetimeFigureOut">
              <a:rPr lang="en-US" smtClean="0"/>
              <a:t>10/27/16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C55F82F-CEC9-A449-97CA-5BFD372A3EF5}"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fld id="{4F9D4B60-68C7-FC45-BBAA-EA3CF0300460}" type="datetimeFigureOut">
              <a:rPr lang="en-US" smtClean="0"/>
              <a:t>10/27/16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C55F82F-CEC9-A449-97CA-5BFD372A3EF5}" type="slidenum">
              <a:rPr lang="en-US" smtClean="0"/>
              <a:t>‹#›</a:t>
            </a:fld>
            <a:endParaRPr lang="en-US"/>
          </a:p>
        </p:txBody>
      </p:sp>
    </p:spTree>
  </p:cSld>
  <p:clrMapOvr>
    <a:masterClrMapping/>
  </p:clrMapOvr>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fld id="{4F9D4B60-68C7-FC45-BBAA-EA3CF0300460}" type="datetimeFigureOut">
              <a:rPr lang="en-US" smtClean="0"/>
              <a:t>10/27/16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C55F82F-CEC9-A449-97CA-5BFD372A3EF5}" type="slidenum">
              <a:rPr lang="en-US" smtClean="0"/>
              <a:t>‹#›</a:t>
            </a:fld>
            <a:endParaRPr lang="en-US"/>
          </a:p>
        </p:txBody>
      </p:sp>
    </p:spTree>
    <p:extLst>
      <p:ext uri="{BB962C8B-B14F-4D97-AF65-F5344CB8AC3E}">
        <p14:creationId xmlns:p14="http://schemas.microsoft.com/office/powerpoint/2010/main" val="3470478172"/>
      </p:ext>
    </p:extLst>
  </p:cSld>
  <p:clrMapOvr>
    <a:masterClrMapping/>
  </p:clrMapOvr>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F9D4B60-68C7-FC45-BBAA-EA3CF0300460}" type="datetimeFigureOut">
              <a:rPr lang="en-US" smtClean="0"/>
              <a:t>10/27/16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C55F82F-CEC9-A449-97CA-5BFD372A3EF5}" type="slidenum">
              <a:rPr lang="en-US" smtClean="0"/>
              <a:t>‹#›</a:t>
            </a:fld>
            <a:endParaRPr lang="en-US"/>
          </a:p>
        </p:txBody>
      </p:sp>
    </p:spTree>
  </p:cSld>
  <p:clrMapOvr>
    <a:masterClrMapping/>
  </p:clrMapOvr>
  <p:timing>
    <p:tnLst>
      <p:par>
        <p:cTn xmlns:p14="http://schemas.microsoft.com/office/powerpoint/2010/mai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7838" y="152400"/>
            <a:ext cx="2523744" cy="978408"/>
          </a:xfrm>
        </p:spPr>
        <p:txBody>
          <a:bodyPr vert="horz" lIns="73152" rIns="45720" bIns="0" rtlCol="0" anchor="b">
            <a:normAutofit/>
            <a:sp3d prstMaterial="matte"/>
          </a:bodyPr>
          <a:lstStyle>
            <a:lvl1pPr algn="l">
              <a:defRPr sz="2000" b="0"/>
            </a:lvl1pPr>
            <a:extLst/>
          </a:lstStyle>
          <a:p>
            <a:r>
              <a:rPr kumimoji="0" lang="en-US" smtClean="0"/>
              <a:t>Click to edit Master title style</a:t>
            </a:r>
            <a:endParaRPr kumimoji="0" lang="en-US"/>
          </a:p>
        </p:txBody>
      </p:sp>
      <p:sp>
        <p:nvSpPr>
          <p:cNvPr id="3" name="Content Placeholder 2"/>
          <p:cNvSpPr>
            <a:spLocks noGrp="1"/>
          </p:cNvSpPr>
          <p:nvPr>
            <p:ph idx="1"/>
          </p:nvPr>
        </p:nvSpPr>
        <p:spPr>
          <a:xfrm>
            <a:off x="3019377" y="1743133"/>
            <a:ext cx="5920641" cy="455888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Text Placeholder 3"/>
          <p:cNvSpPr>
            <a:spLocks noGrp="1"/>
          </p:cNvSpPr>
          <p:nvPr>
            <p:ph type="body" sz="half" idx="2"/>
          </p:nvPr>
        </p:nvSpPr>
        <p:spPr>
          <a:xfrm>
            <a:off x="167838" y="1730018"/>
            <a:ext cx="2468880" cy="45720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extLst/>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fld id="{4F9D4B60-68C7-FC45-BBAA-EA3CF0300460}" type="datetimeFigureOut">
              <a:rPr lang="en-US" smtClean="0"/>
              <a:t>10/27/16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C55F82F-CEC9-A449-97CA-5BFD372A3EF5}" type="slidenum">
              <a:rPr lang="en-US" smtClean="0"/>
              <a:t>‹#›</a:t>
            </a:fld>
            <a:endParaRPr lang="en-US"/>
          </a:p>
        </p:txBody>
      </p:sp>
      <p:sp>
        <p:nvSpPr>
          <p:cNvPr id="12" name="Rectangle 11"/>
          <p:cNvSpPr/>
          <p:nvPr/>
        </p:nvSpPr>
        <p:spPr bwMode="invGray">
          <a:xfrm>
            <a:off x="2855737" y="0"/>
            <a:ext cx="45720" cy="1453896"/>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9" name="Rectangle 8"/>
          <p:cNvSpPr/>
          <p:nvPr/>
        </p:nvSpPr>
        <p:spPr bwMode="invGray">
          <a:xfrm>
            <a:off x="2855737" y="0"/>
            <a:ext cx="45720" cy="1453896"/>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bwMode="invGray">
          <a:xfrm>
            <a:off x="-1" y="939317"/>
            <a:ext cx="9144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7" name="Rectangle 6"/>
          <p:cNvSpPr/>
          <p:nvPr/>
        </p:nvSpPr>
        <p:spPr bwMode="ltGray">
          <a:xfrm>
            <a:off x="0" y="1"/>
            <a:ext cx="9143999" cy="939316"/>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2" name="Title Placeholder 1"/>
          <p:cNvSpPr>
            <a:spLocks noGrp="1"/>
          </p:cNvSpPr>
          <p:nvPr>
            <p:ph type="title"/>
          </p:nvPr>
        </p:nvSpPr>
        <p:spPr>
          <a:xfrm>
            <a:off x="264564" y="125940"/>
            <a:ext cx="8673696" cy="786917"/>
          </a:xfrm>
          <a:prstGeom prst="rect">
            <a:avLst/>
          </a:prstGeom>
        </p:spPr>
        <p:txBody>
          <a:bodyPr vert="horz" lIns="91440" rIns="45720" rtlCol="0" anchor="ctr">
            <a:normAutofit/>
            <a:scene3d>
              <a:camera prst="orthographicFront"/>
              <a:lightRig rig="threePt" dir="t">
                <a:rot lat="0" lon="0" rev="4800000"/>
              </a:lightRig>
            </a:scene3d>
            <a:sp3d prstMaterial="matte">
              <a:bevelT w="50800" h="10160"/>
            </a:sp3d>
          </a:bodyPr>
          <a:lstStyle>
            <a:extLst/>
          </a:lstStyle>
          <a:p>
            <a:r>
              <a:rPr kumimoji="0" lang="en-US" dirty="0" smtClean="0"/>
              <a:t>Click to edit Master title style</a:t>
            </a:r>
            <a:endParaRPr kumimoji="0" lang="en-US" dirty="0"/>
          </a:p>
        </p:txBody>
      </p:sp>
      <p:sp>
        <p:nvSpPr>
          <p:cNvPr id="3" name="Text Placeholder 2"/>
          <p:cNvSpPr>
            <a:spLocks noGrp="1"/>
          </p:cNvSpPr>
          <p:nvPr>
            <p:ph type="body" idx="1"/>
          </p:nvPr>
        </p:nvSpPr>
        <p:spPr>
          <a:xfrm>
            <a:off x="264564" y="1084845"/>
            <a:ext cx="8673696" cy="5458304"/>
          </a:xfrm>
          <a:prstGeom prst="rect">
            <a:avLst/>
          </a:prstGeom>
        </p:spPr>
        <p:txBody>
          <a:bodyPr vert="horz" lIns="54864" tIns="91440" rtlCol="0">
            <a:normAutofit/>
          </a:bodyPr>
          <a:lstStyle>
            <a:extLst/>
          </a:lstStyle>
          <a:p>
            <a:pPr lvl="0" eaLnBrk="1" latinLnBrk="0" hangingPunct="1"/>
            <a:r>
              <a:rPr kumimoji="0" lang="en-US" dirty="0" smtClean="0"/>
              <a:t>Click to edit Master text styles</a:t>
            </a:r>
          </a:p>
          <a:p>
            <a:pPr lvl="1" eaLnBrk="1" latinLnBrk="0" hangingPunct="1"/>
            <a:r>
              <a:rPr kumimoji="0" lang="en-US" dirty="0" smtClean="0"/>
              <a:t>Second level</a:t>
            </a:r>
          </a:p>
          <a:p>
            <a:pPr lvl="2" eaLnBrk="1" latinLnBrk="0" hangingPunct="1"/>
            <a:r>
              <a:rPr kumimoji="0" lang="en-US" dirty="0" smtClean="0"/>
              <a:t>Third level</a:t>
            </a:r>
          </a:p>
          <a:p>
            <a:pPr lvl="3" eaLnBrk="1" latinLnBrk="0" hangingPunct="1"/>
            <a:r>
              <a:rPr kumimoji="0" lang="en-US" dirty="0" smtClean="0"/>
              <a:t>Fourth level</a:t>
            </a:r>
          </a:p>
          <a:p>
            <a:pPr lvl="4" eaLnBrk="1" latinLnBrk="0" hangingPunct="1"/>
            <a:r>
              <a:rPr kumimoji="0" lang="en-US" dirty="0" smtClean="0"/>
              <a:t>Fifth level</a:t>
            </a:r>
            <a:endParaRPr kumimoji="0" lang="en-US" dirty="0"/>
          </a:p>
        </p:txBody>
      </p:sp>
      <p:sp>
        <p:nvSpPr>
          <p:cNvPr id="4" name="Date Placeholder 3"/>
          <p:cNvSpPr>
            <a:spLocks noGrp="1"/>
          </p:cNvSpPr>
          <p:nvPr>
            <p:ph type="dt" sz="half" idx="2"/>
          </p:nvPr>
        </p:nvSpPr>
        <p:spPr>
          <a:xfrm>
            <a:off x="272008" y="6569609"/>
            <a:ext cx="2133600" cy="274320"/>
          </a:xfrm>
          <a:prstGeom prst="rect">
            <a:avLst/>
          </a:prstGeom>
        </p:spPr>
        <p:txBody>
          <a:bodyPr vert="horz" lIns="109728" rIns="45720" bIns="0" rtlCol="0" anchor="b"/>
          <a:lstStyle>
            <a:lvl1pPr algn="l" eaLnBrk="1" latinLnBrk="0" hangingPunct="1">
              <a:defRPr kumimoji="0" sz="1200">
                <a:solidFill>
                  <a:schemeClr val="tx1">
                    <a:tint val="95000"/>
                  </a:schemeClr>
                </a:solidFill>
              </a:defRPr>
            </a:lvl1pPr>
            <a:extLst/>
          </a:lstStyle>
          <a:p>
            <a:fld id="{4F9D4B60-68C7-FC45-BBAA-EA3CF0300460}" type="datetimeFigureOut">
              <a:rPr lang="en-US" smtClean="0"/>
              <a:t>10/27/16</a:t>
            </a:fld>
            <a:endParaRPr lang="en-US"/>
          </a:p>
        </p:txBody>
      </p:sp>
      <p:sp>
        <p:nvSpPr>
          <p:cNvPr id="5" name="Footer Placeholder 4"/>
          <p:cNvSpPr>
            <a:spLocks noGrp="1"/>
          </p:cNvSpPr>
          <p:nvPr>
            <p:ph type="ftr" sz="quarter" idx="3"/>
          </p:nvPr>
        </p:nvSpPr>
        <p:spPr>
          <a:xfrm>
            <a:off x="2415720" y="6569608"/>
            <a:ext cx="5788676" cy="288391"/>
          </a:xfrm>
          <a:prstGeom prst="rect">
            <a:avLst/>
          </a:prstGeom>
        </p:spPr>
        <p:txBody>
          <a:bodyPr vert="horz" lIns="45720" rIns="45720" bIns="0" rtlCol="0" anchor="b"/>
          <a:lstStyle>
            <a:lvl1pPr algn="l" eaLnBrk="1" latinLnBrk="0" hangingPunct="1">
              <a:defRPr kumimoji="0" sz="1200">
                <a:solidFill>
                  <a:schemeClr val="tx1">
                    <a:tint val="95000"/>
                  </a:schemeClr>
                </a:solidFill>
              </a:defRPr>
            </a:lvl1pPr>
            <a:extLst/>
          </a:lstStyle>
          <a:p>
            <a:endParaRPr lang="en-US" dirty="0"/>
          </a:p>
        </p:txBody>
      </p:sp>
      <p:sp>
        <p:nvSpPr>
          <p:cNvPr id="6" name="Slide Number Placeholder 5"/>
          <p:cNvSpPr>
            <a:spLocks noGrp="1"/>
          </p:cNvSpPr>
          <p:nvPr>
            <p:ph type="sldNum" sz="quarter" idx="4"/>
          </p:nvPr>
        </p:nvSpPr>
        <p:spPr>
          <a:xfrm>
            <a:off x="8204396" y="6569609"/>
            <a:ext cx="733864" cy="274320"/>
          </a:xfrm>
          <a:prstGeom prst="rect">
            <a:avLst/>
          </a:prstGeom>
        </p:spPr>
        <p:txBody>
          <a:bodyPr vert="horz" bIns="0" rtlCol="0" anchor="b"/>
          <a:lstStyle>
            <a:lvl1pPr algn="r" eaLnBrk="1" latinLnBrk="0" hangingPunct="1">
              <a:defRPr kumimoji="0" sz="1200">
                <a:solidFill>
                  <a:schemeClr val="tx1">
                    <a:tint val="95000"/>
                  </a:schemeClr>
                </a:solidFill>
              </a:defRPr>
            </a:lvl1pPr>
            <a:extLst/>
          </a:lstStyle>
          <a:p>
            <a:fld id="{0C55F82F-CEC9-A449-97CA-5BFD372A3EF5}"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84" r:id="rId7"/>
    <p:sldLayoutId id="2147483679" r:id="rId8"/>
    <p:sldLayoutId id="2147483680" r:id="rId9"/>
    <p:sldLayoutId id="2147483681" r:id="rId10"/>
    <p:sldLayoutId id="2147483682" r:id="rId11"/>
    <p:sldLayoutId id="2147483683" r:id="rId12"/>
  </p:sldLayoutIdLst>
  <p:timing>
    <p:tnLst>
      <p:par>
        <p:cTn xmlns:p14="http://schemas.microsoft.com/office/powerpoint/2010/main" id="1" dur="indefinite" restart="never" nodeType="tmRoot"/>
      </p:par>
    </p:tnLst>
  </p:timing>
  <p:txStyles>
    <p:titleStyle>
      <a:lvl1pPr algn="l" rtl="0" eaLnBrk="1" latinLnBrk="0" hangingPunct="1">
        <a:spcBef>
          <a:spcPct val="0"/>
        </a:spcBef>
        <a:buNone/>
        <a:defRPr kumimoji="0" sz="3600" b="1" kern="1200">
          <a:solidFill>
            <a:schemeClr val="accent1">
              <a:satMod val="150000"/>
            </a:schemeClr>
          </a:solidFill>
          <a:effectLst/>
          <a:latin typeface="+mj-lt"/>
          <a:ea typeface="+mj-ea"/>
          <a:cs typeface="+mj-cs"/>
        </a:defRPr>
      </a:lvl1pPr>
      <a:extLst/>
    </p:titleStyle>
    <p:bodyStyle>
      <a:lvl1pPr marL="438912" indent="-320040" algn="l" rtl="0" eaLnBrk="1" latinLnBrk="0" hangingPunct="1">
        <a:spcBef>
          <a:spcPts val="0"/>
        </a:spcBef>
        <a:buClr>
          <a:schemeClr val="accent1"/>
        </a:buClr>
        <a:buSzPct val="80000"/>
        <a:buFont typeface="Wingdings 2"/>
        <a:buChar char=""/>
        <a:defRPr kumimoji="0" sz="3200" kern="1200">
          <a:solidFill>
            <a:schemeClr val="tx1"/>
          </a:solidFill>
          <a:latin typeface="+mn-lt"/>
          <a:ea typeface="+mn-ea"/>
          <a:cs typeface="+mn-cs"/>
        </a:defRPr>
      </a:lvl1pPr>
      <a:lvl2pPr marL="731520" indent="-274320" algn="l" rtl="0" eaLnBrk="1" latinLnBrk="0" hangingPunct="1">
        <a:spcBef>
          <a:spcPct val="20000"/>
        </a:spcBef>
        <a:buClr>
          <a:schemeClr val="accent2"/>
        </a:buClr>
        <a:buSzPct val="90000"/>
        <a:buFont typeface="Wingdings"/>
        <a:buChar char=""/>
        <a:defRPr kumimoji="0" sz="2800" kern="1200">
          <a:solidFill>
            <a:schemeClr val="tx1"/>
          </a:solidFill>
          <a:latin typeface="+mn-lt"/>
          <a:ea typeface="+mn-ea"/>
          <a:cs typeface="+mn-cs"/>
        </a:defRPr>
      </a:lvl2pPr>
      <a:lvl3pPr marL="996696" indent="-228600" algn="l" rtl="0" eaLnBrk="1" latinLnBrk="0" hangingPunct="1">
        <a:spcBef>
          <a:spcPct val="20000"/>
        </a:spcBef>
        <a:buClr>
          <a:schemeClr val="accent3"/>
        </a:buClr>
        <a:buFont typeface="Arial"/>
        <a:buChar char="▪"/>
        <a:defRPr kumimoji="0" sz="2400" kern="1200">
          <a:solidFill>
            <a:schemeClr val="tx1"/>
          </a:solidFill>
          <a:latin typeface="+mn-lt"/>
          <a:ea typeface="+mn-ea"/>
          <a:cs typeface="+mn-cs"/>
        </a:defRPr>
      </a:lvl3pPr>
      <a:lvl4pPr marL="1216152" indent="-182880" algn="l" rtl="0" eaLnBrk="1" latinLnBrk="0" hangingPunct="1">
        <a:spcBef>
          <a:spcPct val="20000"/>
        </a:spcBef>
        <a:buClr>
          <a:schemeClr val="accent4"/>
        </a:buClr>
        <a:buFont typeface="Arial"/>
        <a:buChar char="▪"/>
        <a:defRPr kumimoji="0" sz="2000" kern="1200">
          <a:solidFill>
            <a:schemeClr val="tx1"/>
          </a:solidFill>
          <a:latin typeface="+mn-lt"/>
          <a:ea typeface="+mn-ea"/>
          <a:cs typeface="+mn-cs"/>
        </a:defRPr>
      </a:lvl4pPr>
      <a:lvl5pPr marL="1426464" indent="-182880" algn="l" rtl="0" eaLnBrk="1" latinLnBrk="0" hangingPunct="1">
        <a:spcBef>
          <a:spcPct val="20000"/>
        </a:spcBef>
        <a:buClr>
          <a:schemeClr val="accent5"/>
        </a:buClr>
        <a:buFont typeface="Wingdings 3"/>
        <a:buChar char=""/>
        <a:defRPr kumimoji="0" lang="en-US" sz="2000" kern="1200" smtClean="0">
          <a:solidFill>
            <a:schemeClr val="tx1"/>
          </a:solidFill>
          <a:latin typeface="+mn-lt"/>
          <a:ea typeface="+mn-ea"/>
          <a:cs typeface="+mn-cs"/>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4.png"/><Relationship Id="rId3"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 Id="rId3"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5" Type="http://schemas.openxmlformats.org/officeDocument/2006/relationships/oleObject" Target="../embeddings/oleObject5.bin"/><Relationship Id="rId6" Type="http://schemas.openxmlformats.org/officeDocument/2006/relationships/image" Target="../media/image19.emf"/><Relationship Id="rId1" Type="http://schemas.openxmlformats.org/officeDocument/2006/relationships/vmlDrawing" Target="../drawings/vmlDrawing3.vml"/><Relationship Id="rId2"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oleObject" Target="../embeddings/oleObject6.bin"/><Relationship Id="rId5" Type="http://schemas.openxmlformats.org/officeDocument/2006/relationships/image" Target="../media/image22.emf"/><Relationship Id="rId6" Type="http://schemas.openxmlformats.org/officeDocument/2006/relationships/oleObject" Target="../embeddings/oleObject7.bin"/><Relationship Id="rId7" Type="http://schemas.openxmlformats.org/officeDocument/2006/relationships/image" Target="../media/image23.emf"/><Relationship Id="rId1" Type="http://schemas.openxmlformats.org/officeDocument/2006/relationships/vmlDrawing" Target="../drawings/vmlDrawing4.vml"/><Relationship Id="rId2"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jpg"/><Relationship Id="rId3" Type="http://schemas.openxmlformats.org/officeDocument/2006/relationships/image" Target="../media/image26.png"/></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1" Type="http://schemas.openxmlformats.org/officeDocument/2006/relationships/slideLayout" Target="../slideLayouts/slideLayout2.xml"/><Relationship Id="rId2" Type="http://schemas.openxmlformats.org/officeDocument/2006/relationships/image" Target="../media/image27.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 Id="rId3" Type="http://schemas.openxmlformats.org/officeDocument/2006/relationships/image" Target="../media/image31.jpeg"/></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oleObject" Target="../embeddings/oleObject8.bin"/><Relationship Id="rId5" Type="http://schemas.openxmlformats.org/officeDocument/2006/relationships/image" Target="../media/image32.emf"/><Relationship Id="rId6" Type="http://schemas.openxmlformats.org/officeDocument/2006/relationships/image" Target="../media/image34.png"/><Relationship Id="rId1" Type="http://schemas.openxmlformats.org/officeDocument/2006/relationships/vmlDrawing" Target="../drawings/vmlDrawing5.vml"/><Relationship Id="rId2"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png"/></Relationships>
</file>

<file path=ppt/slides/_rels/slide24.xml.rels><?xml version="1.0" encoding="UTF-8" standalone="yes"?>
<Relationships xmlns="http://schemas.openxmlformats.org/package/2006/relationships"><Relationship Id="rId3" Type="http://schemas.openxmlformats.org/officeDocument/2006/relationships/oleObject" Target="../embeddings/oleObject9.bin"/><Relationship Id="rId4" Type="http://schemas.openxmlformats.org/officeDocument/2006/relationships/image" Target="../media/image36.emf"/><Relationship Id="rId1" Type="http://schemas.openxmlformats.org/officeDocument/2006/relationships/vmlDrawing" Target="../drawings/vmlDrawing6.vml"/><Relationship Id="rId2"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oleObject" Target="../embeddings/oleObject10.bin"/><Relationship Id="rId4" Type="http://schemas.openxmlformats.org/officeDocument/2006/relationships/image" Target="../media/image37.emf"/><Relationship Id="rId1" Type="http://schemas.openxmlformats.org/officeDocument/2006/relationships/vmlDrawing" Target="../drawings/vmlDrawing7.vml"/><Relationship Id="rId2"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oleObject" Target="../embeddings/oleObject11.bin"/><Relationship Id="rId4" Type="http://schemas.openxmlformats.org/officeDocument/2006/relationships/image" Target="../media/image38.emf"/><Relationship Id="rId5" Type="http://schemas.openxmlformats.org/officeDocument/2006/relationships/oleObject" Target="../embeddings/oleObject12.bin"/><Relationship Id="rId6" Type="http://schemas.openxmlformats.org/officeDocument/2006/relationships/image" Target="../media/image39.emf"/><Relationship Id="rId1" Type="http://schemas.openxmlformats.org/officeDocument/2006/relationships/vmlDrawing" Target="../drawings/vmlDrawing8.vml"/><Relationship Id="rId2"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oleObject" Target="../embeddings/oleObject13.bin"/><Relationship Id="rId4" Type="http://schemas.openxmlformats.org/officeDocument/2006/relationships/image" Target="../media/image40.emf"/><Relationship Id="rId1" Type="http://schemas.openxmlformats.org/officeDocument/2006/relationships/vmlDrawing" Target="../drawings/vmlDrawing9.vml"/><Relationship Id="rId2"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1.jpg"/><Relationship Id="rId3" Type="http://schemas.openxmlformats.org/officeDocument/2006/relationships/image" Target="../media/image4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3.png"/><Relationship Id="rId3" Type="http://schemas.openxmlformats.org/officeDocument/2006/relationships/image" Target="../media/image41.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oleObject" Target="../embeddings/oleObject14.bin"/><Relationship Id="rId4" Type="http://schemas.openxmlformats.org/officeDocument/2006/relationships/image" Target="../media/image46.emf"/><Relationship Id="rId5" Type="http://schemas.openxmlformats.org/officeDocument/2006/relationships/image" Target="../media/image50.png"/><Relationship Id="rId6" Type="http://schemas.openxmlformats.org/officeDocument/2006/relationships/oleObject" Target="../embeddings/oleObject15.bin"/><Relationship Id="rId7" Type="http://schemas.openxmlformats.org/officeDocument/2006/relationships/image" Target="../media/image47.emf"/><Relationship Id="rId8" Type="http://schemas.openxmlformats.org/officeDocument/2006/relationships/oleObject" Target="../embeddings/oleObject16.bin"/><Relationship Id="rId9" Type="http://schemas.openxmlformats.org/officeDocument/2006/relationships/image" Target="../media/image48.emf"/><Relationship Id="rId10" Type="http://schemas.openxmlformats.org/officeDocument/2006/relationships/oleObject" Target="../embeddings/oleObject17.bin"/><Relationship Id="rId11" Type="http://schemas.openxmlformats.org/officeDocument/2006/relationships/image" Target="../media/image49.emf"/><Relationship Id="rId1" Type="http://schemas.openxmlformats.org/officeDocument/2006/relationships/vmlDrawing" Target="../drawings/vmlDrawing10.vml"/><Relationship Id="rId2"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oleObject" Target="../embeddings/oleObject18.bin"/><Relationship Id="rId4" Type="http://schemas.openxmlformats.org/officeDocument/2006/relationships/image" Target="../media/image51.emf"/><Relationship Id="rId5" Type="http://schemas.openxmlformats.org/officeDocument/2006/relationships/oleObject" Target="../embeddings/oleObject19.bin"/><Relationship Id="rId6" Type="http://schemas.openxmlformats.org/officeDocument/2006/relationships/image" Target="../media/image52.emf"/><Relationship Id="rId1" Type="http://schemas.openxmlformats.org/officeDocument/2006/relationships/vmlDrawing" Target="../drawings/vmlDrawing11.vml"/><Relationship Id="rId2"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3.png"/></Relationships>
</file>

<file path=ppt/slides/_rels/slide39.xml.rels><?xml version="1.0" encoding="UTF-8" standalone="yes"?>
<Relationships xmlns="http://schemas.openxmlformats.org/package/2006/relationships"><Relationship Id="rId3" Type="http://schemas.openxmlformats.org/officeDocument/2006/relationships/image" Target="../media/image55.png"/><Relationship Id="rId4" Type="http://schemas.openxmlformats.org/officeDocument/2006/relationships/oleObject" Target="../embeddings/oleObject20.bin"/><Relationship Id="rId5" Type="http://schemas.openxmlformats.org/officeDocument/2006/relationships/image" Target="../media/image54.emf"/><Relationship Id="rId1" Type="http://schemas.openxmlformats.org/officeDocument/2006/relationships/vmlDrawing" Target="../drawings/vmlDrawing12.vml"/><Relationship Id="rId2"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image" Target="../media/image57.png"/><Relationship Id="rId4" Type="http://schemas.openxmlformats.org/officeDocument/2006/relationships/oleObject" Target="../embeddings/oleObject21.bin"/><Relationship Id="rId5" Type="http://schemas.openxmlformats.org/officeDocument/2006/relationships/image" Target="../media/image56.emf"/><Relationship Id="rId6" Type="http://schemas.openxmlformats.org/officeDocument/2006/relationships/image" Target="../media/image58.png"/><Relationship Id="rId7" Type="http://schemas.openxmlformats.org/officeDocument/2006/relationships/image" Target="../media/image59.png"/><Relationship Id="rId1" Type="http://schemas.openxmlformats.org/officeDocument/2006/relationships/vmlDrawing" Target="../drawings/vmlDrawing13.vml"/><Relationship Id="rId2"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0.png"/></Relationships>
</file>

<file path=ppt/slides/_rels/slide42.xml.rels><?xml version="1.0" encoding="UTF-8" standalone="yes"?>
<Relationships xmlns="http://schemas.openxmlformats.org/package/2006/relationships"><Relationship Id="rId3" Type="http://schemas.openxmlformats.org/officeDocument/2006/relationships/image" Target="../media/image62.jpg"/><Relationship Id="rId4" Type="http://schemas.openxmlformats.org/officeDocument/2006/relationships/image" Target="../media/image63.png"/><Relationship Id="rId1" Type="http://schemas.openxmlformats.org/officeDocument/2006/relationships/slideLayout" Target="../slideLayouts/slideLayout2.xml"/><Relationship Id="rId2" Type="http://schemas.openxmlformats.org/officeDocument/2006/relationships/image" Target="../media/image61.gif"/></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hyperlink" Target="http://en.wikipedia.org/wiki/Energy"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9.png"/><Relationship Id="rId3"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oleObject" Target="../embeddings/oleObject1.bin"/><Relationship Id="rId4" Type="http://schemas.openxmlformats.org/officeDocument/2006/relationships/image" Target="../media/image11.emf"/><Relationship Id="rId5" Type="http://schemas.openxmlformats.org/officeDocument/2006/relationships/oleObject" Target="../embeddings/oleObject2.bin"/><Relationship Id="rId6" Type="http://schemas.openxmlformats.org/officeDocument/2006/relationships/image" Target="../media/image12.emf"/><Relationship Id="rId1" Type="http://schemas.openxmlformats.org/officeDocument/2006/relationships/vmlDrawing" Target="../drawings/vmlDrawing1.vml"/><Relationship Id="rId2"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oleObject" Target="../embeddings/oleObject3.bin"/><Relationship Id="rId4" Type="http://schemas.openxmlformats.org/officeDocument/2006/relationships/image" Target="../media/image13.emf"/><Relationship Id="rId5" Type="http://schemas.openxmlformats.org/officeDocument/2006/relationships/oleObject" Target="../embeddings/oleObject4.bin"/><Relationship Id="rId6" Type="http://schemas.openxmlformats.org/officeDocument/2006/relationships/image" Target="../media/image11.emf"/><Relationship Id="rId1" Type="http://schemas.openxmlformats.org/officeDocument/2006/relationships/vmlDrawing" Target="../drawings/vmlDrawing2.vml"/><Relationship Id="rId2"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nunubb_eventdisplay.png"/>
          <p:cNvPicPr>
            <a:picLocks noChangeAspect="1"/>
          </p:cNvPicPr>
          <p:nvPr/>
        </p:nvPicPr>
        <p:blipFill>
          <a:blip r:embed="rId2">
            <a:alphaModFix amt="70000"/>
            <a:extLst>
              <a:ext uri="{28A0092B-C50C-407E-A947-70E740481C1C}">
                <a14:useLocalDpi xmlns:a14="http://schemas.microsoft.com/office/drawing/2010/main" val="0"/>
              </a:ext>
            </a:extLst>
          </a:blip>
          <a:stretch>
            <a:fillRect/>
          </a:stretch>
        </p:blipFill>
        <p:spPr>
          <a:xfrm>
            <a:off x="0" y="0"/>
            <a:ext cx="9144000" cy="5120373"/>
          </a:xfrm>
          <a:prstGeom prst="rect">
            <a:avLst/>
          </a:prstGeom>
        </p:spPr>
      </p:pic>
      <p:sp>
        <p:nvSpPr>
          <p:cNvPr id="2" name="Title 1"/>
          <p:cNvSpPr>
            <a:spLocks noGrp="1"/>
          </p:cNvSpPr>
          <p:nvPr>
            <p:ph type="ctrTitle"/>
          </p:nvPr>
        </p:nvSpPr>
        <p:spPr>
          <a:xfrm>
            <a:off x="575797" y="4415926"/>
            <a:ext cx="8077200" cy="1673352"/>
          </a:xfrm>
        </p:spPr>
        <p:txBody>
          <a:bodyPr/>
          <a:lstStyle/>
          <a:p>
            <a:r>
              <a:rPr lang="en-US" dirty="0" smtClean="0"/>
              <a:t/>
            </a:r>
            <a:br>
              <a:rPr lang="en-US" dirty="0" smtClean="0"/>
            </a:br>
            <a:r>
              <a:rPr lang="en-US" dirty="0" smtClean="0"/>
              <a:t>Lecture #7</a:t>
            </a:r>
            <a:endParaRPr lang="en-US" dirty="0"/>
          </a:p>
        </p:txBody>
      </p:sp>
      <p:sp>
        <p:nvSpPr>
          <p:cNvPr id="3" name="Subtitle 2"/>
          <p:cNvSpPr>
            <a:spLocks noGrp="1"/>
          </p:cNvSpPr>
          <p:nvPr>
            <p:ph type="subTitle" idx="1"/>
          </p:nvPr>
        </p:nvSpPr>
        <p:spPr>
          <a:xfrm>
            <a:off x="685800" y="1828799"/>
            <a:ext cx="8077200" cy="1751461"/>
          </a:xfrm>
        </p:spPr>
        <p:txBody>
          <a:bodyPr>
            <a:normAutofit/>
          </a:bodyPr>
          <a:lstStyle/>
          <a:p>
            <a:r>
              <a:rPr lang="en-US" dirty="0"/>
              <a:t>Prof. Dr. Florencia Canelli</a:t>
            </a:r>
          </a:p>
          <a:p>
            <a:r>
              <a:rPr lang="en-US" dirty="0" err="1"/>
              <a:t>Universität</a:t>
            </a:r>
            <a:r>
              <a:rPr lang="en-US" dirty="0"/>
              <a:t> </a:t>
            </a:r>
            <a:r>
              <a:rPr lang="en-US" dirty="0" smtClean="0"/>
              <a:t>Zürich</a:t>
            </a:r>
          </a:p>
          <a:p>
            <a:endParaRPr lang="en-US" dirty="0"/>
          </a:p>
          <a:p>
            <a:r>
              <a:rPr lang="en-US" dirty="0" smtClean="0"/>
              <a:t>Elementary particle physics - PHY451</a:t>
            </a:r>
          </a:p>
          <a:p>
            <a:r>
              <a:rPr lang="en-US" dirty="0" smtClean="0"/>
              <a:t>HS2016</a:t>
            </a:r>
            <a:endParaRPr lang="en-US" dirty="0"/>
          </a:p>
        </p:txBody>
      </p:sp>
    </p:spTree>
    <p:extLst>
      <p:ext uri="{BB962C8B-B14F-4D97-AF65-F5344CB8AC3E}">
        <p14:creationId xmlns:p14="http://schemas.microsoft.com/office/powerpoint/2010/main" val="1997603088"/>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Colliders</a:t>
            </a:r>
            <a:endParaRPr lang="en-US" dirty="0"/>
          </a:p>
        </p:txBody>
      </p:sp>
      <p:sp>
        <p:nvSpPr>
          <p:cNvPr id="3" name="Content Placeholder 2"/>
          <p:cNvSpPr>
            <a:spLocks noGrp="1"/>
          </p:cNvSpPr>
          <p:nvPr>
            <p:ph sz="half" idx="1"/>
          </p:nvPr>
        </p:nvSpPr>
        <p:spPr>
          <a:xfrm>
            <a:off x="119529" y="1120587"/>
            <a:ext cx="4902170" cy="5737413"/>
          </a:xfrm>
        </p:spPr>
        <p:txBody>
          <a:bodyPr>
            <a:normAutofit fontScale="70000" lnSpcReduction="20000"/>
          </a:bodyPr>
          <a:lstStyle/>
          <a:p>
            <a:r>
              <a:rPr lang="en-US" dirty="0"/>
              <a:t>In beam-beam collisions: </a:t>
            </a:r>
            <a:r>
              <a:rPr lang="en-US" i="1" dirty="0"/>
              <a:t>E</a:t>
            </a:r>
            <a:r>
              <a:rPr lang="en-US" i="1" baseline="-25000" dirty="0"/>
              <a:t>CM</a:t>
            </a:r>
            <a:r>
              <a:rPr lang="en-US" i="1" dirty="0"/>
              <a:t>=</a:t>
            </a:r>
            <a:r>
              <a:rPr lang="en-US" i="1" dirty="0" smtClean="0"/>
              <a:t>2 x </a:t>
            </a:r>
            <a:r>
              <a:rPr lang="en-US" i="1" dirty="0" err="1" smtClean="0"/>
              <a:t>E</a:t>
            </a:r>
            <a:r>
              <a:rPr lang="en-US" i="1" baseline="-25000" dirty="0" err="1" smtClean="0"/>
              <a:t>beam</a:t>
            </a:r>
            <a:endParaRPr lang="en-US" i="1" baseline="-25000" dirty="0"/>
          </a:p>
          <a:p>
            <a:pPr marL="118872" indent="0">
              <a:buNone/>
            </a:pPr>
            <a:endParaRPr lang="en-US" dirty="0" smtClean="0"/>
          </a:p>
          <a:p>
            <a:endParaRPr lang="en-US" dirty="0" smtClean="0"/>
          </a:p>
          <a:p>
            <a:r>
              <a:rPr lang="en-US" dirty="0" smtClean="0">
                <a:solidFill>
                  <a:srgbClr val="FF0000"/>
                </a:solidFill>
              </a:rPr>
              <a:t>Problem</a:t>
            </a:r>
            <a:r>
              <a:rPr lang="en-US" dirty="0">
                <a:solidFill>
                  <a:srgbClr val="FF0000"/>
                </a:solidFill>
              </a:rPr>
              <a:t>: </a:t>
            </a:r>
          </a:p>
          <a:p>
            <a:pPr lvl="1"/>
            <a:r>
              <a:rPr lang="en-US" b="1" dirty="0"/>
              <a:t>Particle density</a:t>
            </a:r>
            <a:r>
              <a:rPr lang="en-US" dirty="0"/>
              <a:t> in a beam is much lower than </a:t>
            </a:r>
            <a:r>
              <a:rPr lang="en-US" b="1" dirty="0"/>
              <a:t>solid or liquid </a:t>
            </a:r>
            <a:r>
              <a:rPr lang="en-US" b="1" dirty="0" smtClean="0"/>
              <a:t>target</a:t>
            </a:r>
          </a:p>
          <a:p>
            <a:pPr lvl="1"/>
            <a:endParaRPr lang="en-US" dirty="0"/>
          </a:p>
          <a:p>
            <a:r>
              <a:rPr lang="en-US" dirty="0">
                <a:solidFill>
                  <a:srgbClr val="FF0000"/>
                </a:solidFill>
              </a:rPr>
              <a:t>Solutions:</a:t>
            </a:r>
          </a:p>
          <a:p>
            <a:pPr lvl="1"/>
            <a:r>
              <a:rPr lang="en-US" dirty="0"/>
              <a:t>Cross beam many times</a:t>
            </a:r>
          </a:p>
          <a:p>
            <a:pPr lvl="1"/>
            <a:r>
              <a:rPr lang="en-US" dirty="0"/>
              <a:t>Maximize beam intensity (number of particle bunches per beam)</a:t>
            </a:r>
          </a:p>
          <a:p>
            <a:endParaRPr lang="en-US" dirty="0" smtClean="0">
              <a:solidFill>
                <a:srgbClr val="FF0000"/>
              </a:solidFill>
            </a:endParaRPr>
          </a:p>
          <a:p>
            <a:r>
              <a:rPr lang="en-US" dirty="0" smtClean="0">
                <a:solidFill>
                  <a:srgbClr val="FF0000"/>
                </a:solidFill>
              </a:rPr>
              <a:t>Constraints</a:t>
            </a:r>
            <a:r>
              <a:rPr lang="en-US" dirty="0">
                <a:solidFill>
                  <a:srgbClr val="FF0000"/>
                </a:solidFill>
              </a:rPr>
              <a:t>:</a:t>
            </a:r>
          </a:p>
          <a:p>
            <a:pPr lvl="1"/>
            <a:r>
              <a:rPr lang="en-US" sz="2600" dirty="0"/>
              <a:t>Works only with stable (anti)particles (</a:t>
            </a:r>
            <a:r>
              <a:rPr lang="en-US" sz="2600" dirty="0" err="1"/>
              <a:t>protons,electrons</a:t>
            </a:r>
            <a:r>
              <a:rPr lang="en-US" sz="2600" dirty="0"/>
              <a:t>)</a:t>
            </a:r>
          </a:p>
          <a:p>
            <a:pPr lvl="1"/>
            <a:r>
              <a:rPr lang="en-US" sz="2600" dirty="0"/>
              <a:t>High vacuum needed to avoid beam-gas interactions: ~10</a:t>
            </a:r>
            <a:r>
              <a:rPr lang="en-US" sz="2600" baseline="30000" dirty="0"/>
              <a:t>-9</a:t>
            </a:r>
            <a:r>
              <a:rPr lang="en-US" sz="2600" dirty="0"/>
              <a:t> Pa</a:t>
            </a:r>
          </a:p>
          <a:p>
            <a:pPr lvl="1"/>
            <a:r>
              <a:rPr lang="en-US" sz="2600" dirty="0" smtClean="0"/>
              <a:t>particle</a:t>
            </a:r>
            <a:r>
              <a:rPr lang="en-US" sz="2600" dirty="0"/>
              <a:t>-antiparticle → circulate in the same beam line, opposite </a:t>
            </a:r>
            <a:r>
              <a:rPr lang="en-US" sz="2600" dirty="0" smtClean="0"/>
              <a:t>directions (ex: Tevatron)</a:t>
            </a:r>
          </a:p>
          <a:p>
            <a:pPr lvl="1"/>
            <a:r>
              <a:rPr lang="en-US" sz="2600" dirty="0"/>
              <a:t>particle-particle → circulate in two separate beam </a:t>
            </a:r>
            <a:r>
              <a:rPr lang="en-US" sz="2600" dirty="0" smtClean="0"/>
              <a:t>lines</a:t>
            </a:r>
            <a:r>
              <a:rPr lang="en-US" sz="2600" dirty="0"/>
              <a:t> </a:t>
            </a:r>
            <a:r>
              <a:rPr lang="en-US" sz="2600" dirty="0" smtClean="0"/>
              <a:t>(ex: LHC)</a:t>
            </a:r>
            <a:endParaRPr lang="en-US" sz="2600" dirty="0"/>
          </a:p>
        </p:txBody>
      </p:sp>
      <p:pic>
        <p:nvPicPr>
          <p:cNvPr id="4" name="Picture 3"/>
          <p:cNvPicPr>
            <a:picLocks noChangeAspect="1"/>
          </p:cNvPicPr>
          <p:nvPr/>
        </p:nvPicPr>
        <p:blipFill>
          <a:blip r:embed="rId2"/>
          <a:stretch>
            <a:fillRect/>
          </a:stretch>
        </p:blipFill>
        <p:spPr>
          <a:xfrm rot="21137710">
            <a:off x="5193955" y="646458"/>
            <a:ext cx="4263810" cy="285675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Picture 5"/>
          <p:cNvPicPr>
            <a:picLocks noChangeAspect="1"/>
          </p:cNvPicPr>
          <p:nvPr/>
        </p:nvPicPr>
        <p:blipFill>
          <a:blip r:embed="rId3"/>
          <a:stretch>
            <a:fillRect/>
          </a:stretch>
        </p:blipFill>
        <p:spPr>
          <a:xfrm rot="1179182">
            <a:off x="5161505" y="3511177"/>
            <a:ext cx="4400843" cy="329936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725003183"/>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719295" y="2708998"/>
            <a:ext cx="3763339" cy="707886"/>
          </a:xfrm>
          <a:prstGeom prst="rect">
            <a:avLst/>
          </a:prstGeom>
          <a:noFill/>
        </p:spPr>
        <p:txBody>
          <a:bodyPr wrap="none" rtlCol="0">
            <a:spAutoFit/>
          </a:bodyPr>
          <a:lstStyle/>
          <a:p>
            <a:r>
              <a:rPr lang="en-US" sz="4000" b="1" i="1" dirty="0" smtClean="0">
                <a:solidFill>
                  <a:srgbClr val="FF0000"/>
                </a:solidFill>
              </a:rPr>
              <a:t>End of reminder</a:t>
            </a:r>
            <a:endParaRPr lang="en-US" sz="4000" b="1" i="1" dirty="0">
              <a:solidFill>
                <a:srgbClr val="FF0000"/>
              </a:solidFill>
            </a:endParaRPr>
          </a:p>
        </p:txBody>
      </p:sp>
    </p:spTree>
    <p:extLst>
      <p:ext uri="{BB962C8B-B14F-4D97-AF65-F5344CB8AC3E}">
        <p14:creationId xmlns:p14="http://schemas.microsoft.com/office/powerpoint/2010/main" val="7987173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Back to </a:t>
            </a:r>
            <a:r>
              <a:rPr lang="en-US" dirty="0" smtClean="0"/>
              <a:t>1974</a:t>
            </a:r>
            <a:endParaRPr lang="en-US" dirty="0"/>
          </a:p>
        </p:txBody>
      </p:sp>
      <p:sp>
        <p:nvSpPr>
          <p:cNvPr id="3" name="Content Placeholder 2"/>
          <p:cNvSpPr>
            <a:spLocks noGrp="1"/>
          </p:cNvSpPr>
          <p:nvPr>
            <p:ph idx="1"/>
          </p:nvPr>
        </p:nvSpPr>
        <p:spPr>
          <a:xfrm>
            <a:off x="264564" y="1084845"/>
            <a:ext cx="8673696" cy="4409838"/>
          </a:xfrm>
        </p:spPr>
        <p:txBody>
          <a:bodyPr>
            <a:normAutofit lnSpcReduction="10000"/>
          </a:bodyPr>
          <a:lstStyle/>
          <a:p>
            <a:pPr marL="118872" indent="0">
              <a:buNone/>
            </a:pPr>
            <a:r>
              <a:rPr lang="en-US" dirty="0" smtClean="0"/>
              <a:t>Experiments were investigating the </a:t>
            </a:r>
            <a:r>
              <a:rPr lang="en-US" dirty="0" err="1" smtClean="0"/>
              <a:t>Drell</a:t>
            </a:r>
            <a:r>
              <a:rPr lang="en-US" dirty="0" smtClean="0"/>
              <a:t>-Yan process to understand the quark-parton model</a:t>
            </a:r>
          </a:p>
          <a:p>
            <a:pPr marL="118872" indent="0">
              <a:buNone/>
            </a:pPr>
            <a:endParaRPr lang="en-US" dirty="0"/>
          </a:p>
          <a:p>
            <a:pPr marL="118872" indent="0">
              <a:buNone/>
            </a:pPr>
            <a:endParaRPr lang="en-US" dirty="0" smtClean="0"/>
          </a:p>
          <a:p>
            <a:pPr marL="118872" indent="0">
              <a:buNone/>
            </a:pPr>
            <a:endParaRPr lang="en-US" dirty="0"/>
          </a:p>
          <a:p>
            <a:pPr marL="118872" indent="0">
              <a:buNone/>
            </a:pPr>
            <a:endParaRPr lang="en-US" dirty="0" smtClean="0"/>
          </a:p>
          <a:p>
            <a:pPr marL="118872" indent="0">
              <a:buNone/>
            </a:pPr>
            <a:endParaRPr lang="en-US" dirty="0"/>
          </a:p>
          <a:p>
            <a:pPr marL="118872" indent="0">
              <a:buNone/>
            </a:pPr>
            <a:r>
              <a:rPr lang="en-US" dirty="0" smtClean="0"/>
              <a:t>And electron positron annihilation at higher energies </a:t>
            </a:r>
            <a:endParaRPr lang="en-US" dirty="0"/>
          </a:p>
        </p:txBody>
      </p:sp>
      <p:pic>
        <p:nvPicPr>
          <p:cNvPr id="4" name="Picture 3" descr="300px-Drell-Yan.sv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8265" y="2015732"/>
            <a:ext cx="4514122" cy="2257061"/>
          </a:xfrm>
          <a:prstGeom prst="rect">
            <a:avLst/>
          </a:prstGeom>
        </p:spPr>
      </p:pic>
      <p:sp>
        <p:nvSpPr>
          <p:cNvPr id="5" name="TextBox 4"/>
          <p:cNvSpPr txBox="1"/>
          <p:nvPr/>
        </p:nvSpPr>
        <p:spPr>
          <a:xfrm>
            <a:off x="5632387" y="2775273"/>
            <a:ext cx="3356658" cy="646331"/>
          </a:xfrm>
          <a:prstGeom prst="rect">
            <a:avLst/>
          </a:prstGeom>
          <a:noFill/>
        </p:spPr>
        <p:txBody>
          <a:bodyPr wrap="square" rtlCol="0">
            <a:spAutoFit/>
          </a:bodyPr>
          <a:lstStyle/>
          <a:p>
            <a:r>
              <a:rPr lang="en-US" i="1" dirty="0" err="1" smtClean="0">
                <a:solidFill>
                  <a:srgbClr val="FF0000"/>
                </a:solidFill>
              </a:rPr>
              <a:t>Drell</a:t>
            </a:r>
            <a:r>
              <a:rPr lang="en-US" i="1" dirty="0" smtClean="0">
                <a:solidFill>
                  <a:srgbClr val="FF0000"/>
                </a:solidFill>
              </a:rPr>
              <a:t>-Yan: production of lepton pairs in </a:t>
            </a:r>
            <a:r>
              <a:rPr lang="en-US" i="1" dirty="0" err="1" smtClean="0">
                <a:solidFill>
                  <a:srgbClr val="FF0000"/>
                </a:solidFill>
              </a:rPr>
              <a:t>hadronic</a:t>
            </a:r>
            <a:r>
              <a:rPr lang="en-US" i="1" dirty="0" smtClean="0">
                <a:solidFill>
                  <a:srgbClr val="FF0000"/>
                </a:solidFill>
              </a:rPr>
              <a:t> collisions</a:t>
            </a:r>
            <a:endParaRPr lang="en-US" i="1" dirty="0">
              <a:solidFill>
                <a:srgbClr val="FF0000"/>
              </a:solidFill>
            </a:endParaRPr>
          </a:p>
        </p:txBody>
      </p:sp>
      <p:grpSp>
        <p:nvGrpSpPr>
          <p:cNvPr id="27" name="Group 130"/>
          <p:cNvGrpSpPr>
            <a:grpSpLocks/>
          </p:cNvGrpSpPr>
          <p:nvPr/>
        </p:nvGrpSpPr>
        <p:grpSpPr bwMode="auto">
          <a:xfrm>
            <a:off x="2432989" y="5065059"/>
            <a:ext cx="3020540" cy="1570995"/>
            <a:chOff x="965" y="1207"/>
            <a:chExt cx="1656" cy="821"/>
          </a:xfrm>
        </p:grpSpPr>
        <p:sp>
          <p:nvSpPr>
            <p:cNvPr id="28" name="Freeform 10"/>
            <p:cNvSpPr>
              <a:spLocks/>
            </p:cNvSpPr>
            <p:nvPr/>
          </p:nvSpPr>
          <p:spPr bwMode="auto">
            <a:xfrm rot="-53778">
              <a:off x="1461" y="1617"/>
              <a:ext cx="507" cy="87"/>
            </a:xfrm>
            <a:custGeom>
              <a:avLst/>
              <a:gdLst>
                <a:gd name="T0" fmla="*/ 0 w 3378"/>
                <a:gd name="T1" fmla="*/ 318 h 682"/>
                <a:gd name="T2" fmla="*/ 69 w 3378"/>
                <a:gd name="T3" fmla="*/ 163 h 682"/>
                <a:gd name="T4" fmla="*/ 112 w 3378"/>
                <a:gd name="T5" fmla="*/ 76 h 682"/>
                <a:gd name="T6" fmla="*/ 149 w 3378"/>
                <a:gd name="T7" fmla="*/ 33 h 682"/>
                <a:gd name="T8" fmla="*/ 205 w 3378"/>
                <a:gd name="T9" fmla="*/ 8 h 682"/>
                <a:gd name="T10" fmla="*/ 248 w 3378"/>
                <a:gd name="T11" fmla="*/ 27 h 682"/>
                <a:gd name="T12" fmla="*/ 316 w 3378"/>
                <a:gd name="T13" fmla="*/ 95 h 682"/>
                <a:gd name="T14" fmla="*/ 365 w 3378"/>
                <a:gd name="T15" fmla="*/ 200 h 682"/>
                <a:gd name="T16" fmla="*/ 396 w 3378"/>
                <a:gd name="T17" fmla="*/ 293 h 682"/>
                <a:gd name="T18" fmla="*/ 452 w 3378"/>
                <a:gd name="T19" fmla="*/ 423 h 682"/>
                <a:gd name="T20" fmla="*/ 514 w 3378"/>
                <a:gd name="T21" fmla="*/ 565 h 682"/>
                <a:gd name="T22" fmla="*/ 570 w 3378"/>
                <a:gd name="T23" fmla="*/ 646 h 682"/>
                <a:gd name="T24" fmla="*/ 625 w 3378"/>
                <a:gd name="T25" fmla="*/ 676 h 682"/>
                <a:gd name="T26" fmla="*/ 681 w 3378"/>
                <a:gd name="T27" fmla="*/ 639 h 682"/>
                <a:gd name="T28" fmla="*/ 737 w 3378"/>
                <a:gd name="T29" fmla="*/ 577 h 682"/>
                <a:gd name="T30" fmla="*/ 798 w 3378"/>
                <a:gd name="T31" fmla="*/ 441 h 682"/>
                <a:gd name="T32" fmla="*/ 854 w 3378"/>
                <a:gd name="T33" fmla="*/ 299 h 682"/>
                <a:gd name="T34" fmla="*/ 904 w 3378"/>
                <a:gd name="T35" fmla="*/ 182 h 682"/>
                <a:gd name="T36" fmla="*/ 959 w 3378"/>
                <a:gd name="T37" fmla="*/ 64 h 682"/>
                <a:gd name="T38" fmla="*/ 1015 w 3378"/>
                <a:gd name="T39" fmla="*/ 15 h 682"/>
                <a:gd name="T40" fmla="*/ 1064 w 3378"/>
                <a:gd name="T41" fmla="*/ 8 h 682"/>
                <a:gd name="T42" fmla="*/ 1133 w 3378"/>
                <a:gd name="T43" fmla="*/ 64 h 682"/>
                <a:gd name="T44" fmla="*/ 1176 w 3378"/>
                <a:gd name="T45" fmla="*/ 151 h 682"/>
                <a:gd name="T46" fmla="*/ 1232 w 3378"/>
                <a:gd name="T47" fmla="*/ 268 h 682"/>
                <a:gd name="T48" fmla="*/ 1287 w 3378"/>
                <a:gd name="T49" fmla="*/ 404 h 682"/>
                <a:gd name="T50" fmla="*/ 1349 w 3378"/>
                <a:gd name="T51" fmla="*/ 540 h 682"/>
                <a:gd name="T52" fmla="*/ 1399 w 3378"/>
                <a:gd name="T53" fmla="*/ 646 h 682"/>
                <a:gd name="T54" fmla="*/ 1467 w 3378"/>
                <a:gd name="T55" fmla="*/ 676 h 682"/>
                <a:gd name="T56" fmla="*/ 1541 w 3378"/>
                <a:gd name="T57" fmla="*/ 633 h 682"/>
                <a:gd name="T58" fmla="*/ 1603 w 3378"/>
                <a:gd name="T59" fmla="*/ 516 h 682"/>
                <a:gd name="T60" fmla="*/ 1658 w 3378"/>
                <a:gd name="T61" fmla="*/ 386 h 682"/>
                <a:gd name="T62" fmla="*/ 1708 w 3378"/>
                <a:gd name="T63" fmla="*/ 262 h 682"/>
                <a:gd name="T64" fmla="*/ 1770 w 3378"/>
                <a:gd name="T65" fmla="*/ 138 h 682"/>
                <a:gd name="T66" fmla="*/ 1807 w 3378"/>
                <a:gd name="T67" fmla="*/ 64 h 682"/>
                <a:gd name="T68" fmla="*/ 1887 w 3378"/>
                <a:gd name="T69" fmla="*/ 2 h 682"/>
                <a:gd name="T70" fmla="*/ 1974 w 3378"/>
                <a:gd name="T71" fmla="*/ 64 h 682"/>
                <a:gd name="T72" fmla="*/ 2036 w 3378"/>
                <a:gd name="T73" fmla="*/ 182 h 682"/>
                <a:gd name="T74" fmla="*/ 2110 w 3378"/>
                <a:gd name="T75" fmla="*/ 361 h 682"/>
                <a:gd name="T76" fmla="*/ 2178 w 3378"/>
                <a:gd name="T77" fmla="*/ 528 h 682"/>
                <a:gd name="T78" fmla="*/ 2240 w 3378"/>
                <a:gd name="T79" fmla="*/ 639 h 682"/>
                <a:gd name="T80" fmla="*/ 2308 w 3378"/>
                <a:gd name="T81" fmla="*/ 676 h 682"/>
                <a:gd name="T82" fmla="*/ 2388 w 3378"/>
                <a:gd name="T83" fmla="*/ 615 h 682"/>
                <a:gd name="T84" fmla="*/ 2463 w 3378"/>
                <a:gd name="T85" fmla="*/ 491 h 682"/>
                <a:gd name="T86" fmla="*/ 2537 w 3378"/>
                <a:gd name="T87" fmla="*/ 305 h 682"/>
                <a:gd name="T88" fmla="*/ 2599 w 3378"/>
                <a:gd name="T89" fmla="*/ 157 h 682"/>
                <a:gd name="T90" fmla="*/ 2673 w 3378"/>
                <a:gd name="T91" fmla="*/ 33 h 682"/>
                <a:gd name="T92" fmla="*/ 2735 w 3378"/>
                <a:gd name="T93" fmla="*/ 8 h 682"/>
                <a:gd name="T94" fmla="*/ 2815 w 3378"/>
                <a:gd name="T95" fmla="*/ 64 h 682"/>
                <a:gd name="T96" fmla="*/ 2877 w 3378"/>
                <a:gd name="T97" fmla="*/ 188 h 682"/>
                <a:gd name="T98" fmla="*/ 2951 w 3378"/>
                <a:gd name="T99" fmla="*/ 361 h 682"/>
                <a:gd name="T100" fmla="*/ 3019 w 3378"/>
                <a:gd name="T101" fmla="*/ 516 h 682"/>
                <a:gd name="T102" fmla="*/ 3094 w 3378"/>
                <a:gd name="T103" fmla="*/ 652 h 682"/>
                <a:gd name="T104" fmla="*/ 3162 w 3378"/>
                <a:gd name="T105" fmla="*/ 676 h 682"/>
                <a:gd name="T106" fmla="*/ 3236 w 3378"/>
                <a:gd name="T107" fmla="*/ 615 h 682"/>
                <a:gd name="T108" fmla="*/ 3316 w 3378"/>
                <a:gd name="T109" fmla="*/ 454 h 682"/>
                <a:gd name="T110" fmla="*/ 3378 w 3378"/>
                <a:gd name="T111" fmla="*/ 305 h 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378" h="682">
                  <a:moveTo>
                    <a:pt x="0" y="318"/>
                  </a:moveTo>
                  <a:cubicBezTo>
                    <a:pt x="25" y="260"/>
                    <a:pt x="50" y="203"/>
                    <a:pt x="69" y="163"/>
                  </a:cubicBezTo>
                  <a:cubicBezTo>
                    <a:pt x="88" y="123"/>
                    <a:pt x="99" y="98"/>
                    <a:pt x="112" y="76"/>
                  </a:cubicBezTo>
                  <a:cubicBezTo>
                    <a:pt x="125" y="54"/>
                    <a:pt x="133" y="44"/>
                    <a:pt x="149" y="33"/>
                  </a:cubicBezTo>
                  <a:cubicBezTo>
                    <a:pt x="165" y="22"/>
                    <a:pt x="189" y="9"/>
                    <a:pt x="205" y="8"/>
                  </a:cubicBezTo>
                  <a:cubicBezTo>
                    <a:pt x="221" y="7"/>
                    <a:pt x="230" y="13"/>
                    <a:pt x="248" y="27"/>
                  </a:cubicBezTo>
                  <a:cubicBezTo>
                    <a:pt x="266" y="41"/>
                    <a:pt x="297" y="66"/>
                    <a:pt x="316" y="95"/>
                  </a:cubicBezTo>
                  <a:cubicBezTo>
                    <a:pt x="335" y="124"/>
                    <a:pt x="352" y="167"/>
                    <a:pt x="365" y="200"/>
                  </a:cubicBezTo>
                  <a:cubicBezTo>
                    <a:pt x="378" y="233"/>
                    <a:pt x="382" y="256"/>
                    <a:pt x="396" y="293"/>
                  </a:cubicBezTo>
                  <a:cubicBezTo>
                    <a:pt x="410" y="330"/>
                    <a:pt x="432" y="378"/>
                    <a:pt x="452" y="423"/>
                  </a:cubicBezTo>
                  <a:cubicBezTo>
                    <a:pt x="472" y="468"/>
                    <a:pt x="494" y="528"/>
                    <a:pt x="514" y="565"/>
                  </a:cubicBezTo>
                  <a:cubicBezTo>
                    <a:pt x="534" y="602"/>
                    <a:pt x="552" y="628"/>
                    <a:pt x="570" y="646"/>
                  </a:cubicBezTo>
                  <a:cubicBezTo>
                    <a:pt x="588" y="664"/>
                    <a:pt x="607" y="677"/>
                    <a:pt x="625" y="676"/>
                  </a:cubicBezTo>
                  <a:cubicBezTo>
                    <a:pt x="643" y="675"/>
                    <a:pt x="662" y="655"/>
                    <a:pt x="681" y="639"/>
                  </a:cubicBezTo>
                  <a:cubicBezTo>
                    <a:pt x="700" y="623"/>
                    <a:pt x="718" y="610"/>
                    <a:pt x="737" y="577"/>
                  </a:cubicBezTo>
                  <a:cubicBezTo>
                    <a:pt x="756" y="544"/>
                    <a:pt x="778" y="487"/>
                    <a:pt x="798" y="441"/>
                  </a:cubicBezTo>
                  <a:cubicBezTo>
                    <a:pt x="818" y="395"/>
                    <a:pt x="836" y="342"/>
                    <a:pt x="854" y="299"/>
                  </a:cubicBezTo>
                  <a:cubicBezTo>
                    <a:pt x="872" y="256"/>
                    <a:pt x="887" y="221"/>
                    <a:pt x="904" y="182"/>
                  </a:cubicBezTo>
                  <a:cubicBezTo>
                    <a:pt x="921" y="143"/>
                    <a:pt x="941" y="92"/>
                    <a:pt x="959" y="64"/>
                  </a:cubicBezTo>
                  <a:cubicBezTo>
                    <a:pt x="977" y="36"/>
                    <a:pt x="998" y="24"/>
                    <a:pt x="1015" y="15"/>
                  </a:cubicBezTo>
                  <a:cubicBezTo>
                    <a:pt x="1032" y="6"/>
                    <a:pt x="1044" y="0"/>
                    <a:pt x="1064" y="8"/>
                  </a:cubicBezTo>
                  <a:cubicBezTo>
                    <a:pt x="1084" y="16"/>
                    <a:pt x="1114" y="40"/>
                    <a:pt x="1133" y="64"/>
                  </a:cubicBezTo>
                  <a:cubicBezTo>
                    <a:pt x="1152" y="88"/>
                    <a:pt x="1160" y="117"/>
                    <a:pt x="1176" y="151"/>
                  </a:cubicBezTo>
                  <a:cubicBezTo>
                    <a:pt x="1192" y="185"/>
                    <a:pt x="1214" y="226"/>
                    <a:pt x="1232" y="268"/>
                  </a:cubicBezTo>
                  <a:cubicBezTo>
                    <a:pt x="1250" y="310"/>
                    <a:pt x="1268" y="359"/>
                    <a:pt x="1287" y="404"/>
                  </a:cubicBezTo>
                  <a:cubicBezTo>
                    <a:pt x="1306" y="449"/>
                    <a:pt x="1330" y="500"/>
                    <a:pt x="1349" y="540"/>
                  </a:cubicBezTo>
                  <a:cubicBezTo>
                    <a:pt x="1368" y="580"/>
                    <a:pt x="1379" y="623"/>
                    <a:pt x="1399" y="646"/>
                  </a:cubicBezTo>
                  <a:cubicBezTo>
                    <a:pt x="1419" y="669"/>
                    <a:pt x="1443" y="678"/>
                    <a:pt x="1467" y="676"/>
                  </a:cubicBezTo>
                  <a:cubicBezTo>
                    <a:pt x="1491" y="674"/>
                    <a:pt x="1518" y="660"/>
                    <a:pt x="1541" y="633"/>
                  </a:cubicBezTo>
                  <a:cubicBezTo>
                    <a:pt x="1564" y="606"/>
                    <a:pt x="1584" y="557"/>
                    <a:pt x="1603" y="516"/>
                  </a:cubicBezTo>
                  <a:cubicBezTo>
                    <a:pt x="1622" y="475"/>
                    <a:pt x="1641" y="428"/>
                    <a:pt x="1658" y="386"/>
                  </a:cubicBezTo>
                  <a:cubicBezTo>
                    <a:pt x="1675" y="344"/>
                    <a:pt x="1689" y="303"/>
                    <a:pt x="1708" y="262"/>
                  </a:cubicBezTo>
                  <a:cubicBezTo>
                    <a:pt x="1727" y="221"/>
                    <a:pt x="1754" y="171"/>
                    <a:pt x="1770" y="138"/>
                  </a:cubicBezTo>
                  <a:cubicBezTo>
                    <a:pt x="1786" y="105"/>
                    <a:pt x="1788" y="87"/>
                    <a:pt x="1807" y="64"/>
                  </a:cubicBezTo>
                  <a:cubicBezTo>
                    <a:pt x="1826" y="41"/>
                    <a:pt x="1859" y="2"/>
                    <a:pt x="1887" y="2"/>
                  </a:cubicBezTo>
                  <a:cubicBezTo>
                    <a:pt x="1915" y="2"/>
                    <a:pt x="1949" y="34"/>
                    <a:pt x="1974" y="64"/>
                  </a:cubicBezTo>
                  <a:cubicBezTo>
                    <a:pt x="1999" y="94"/>
                    <a:pt x="2013" y="133"/>
                    <a:pt x="2036" y="182"/>
                  </a:cubicBezTo>
                  <a:cubicBezTo>
                    <a:pt x="2059" y="231"/>
                    <a:pt x="2086" y="303"/>
                    <a:pt x="2110" y="361"/>
                  </a:cubicBezTo>
                  <a:cubicBezTo>
                    <a:pt x="2134" y="419"/>
                    <a:pt x="2156" y="482"/>
                    <a:pt x="2178" y="528"/>
                  </a:cubicBezTo>
                  <a:cubicBezTo>
                    <a:pt x="2200" y="574"/>
                    <a:pt x="2218" y="614"/>
                    <a:pt x="2240" y="639"/>
                  </a:cubicBezTo>
                  <a:cubicBezTo>
                    <a:pt x="2262" y="664"/>
                    <a:pt x="2283" y="680"/>
                    <a:pt x="2308" y="676"/>
                  </a:cubicBezTo>
                  <a:cubicBezTo>
                    <a:pt x="2333" y="672"/>
                    <a:pt x="2362" y="646"/>
                    <a:pt x="2388" y="615"/>
                  </a:cubicBezTo>
                  <a:cubicBezTo>
                    <a:pt x="2414" y="584"/>
                    <a:pt x="2438" y="543"/>
                    <a:pt x="2463" y="491"/>
                  </a:cubicBezTo>
                  <a:cubicBezTo>
                    <a:pt x="2488" y="439"/>
                    <a:pt x="2514" y="361"/>
                    <a:pt x="2537" y="305"/>
                  </a:cubicBezTo>
                  <a:cubicBezTo>
                    <a:pt x="2560" y="249"/>
                    <a:pt x="2576" y="202"/>
                    <a:pt x="2599" y="157"/>
                  </a:cubicBezTo>
                  <a:cubicBezTo>
                    <a:pt x="2622" y="112"/>
                    <a:pt x="2650" y="58"/>
                    <a:pt x="2673" y="33"/>
                  </a:cubicBezTo>
                  <a:cubicBezTo>
                    <a:pt x="2696" y="8"/>
                    <a:pt x="2711" y="3"/>
                    <a:pt x="2735" y="8"/>
                  </a:cubicBezTo>
                  <a:cubicBezTo>
                    <a:pt x="2759" y="13"/>
                    <a:pt x="2791" y="34"/>
                    <a:pt x="2815" y="64"/>
                  </a:cubicBezTo>
                  <a:cubicBezTo>
                    <a:pt x="2839" y="94"/>
                    <a:pt x="2854" y="139"/>
                    <a:pt x="2877" y="188"/>
                  </a:cubicBezTo>
                  <a:cubicBezTo>
                    <a:pt x="2900" y="237"/>
                    <a:pt x="2927" y="306"/>
                    <a:pt x="2951" y="361"/>
                  </a:cubicBezTo>
                  <a:cubicBezTo>
                    <a:pt x="2975" y="416"/>
                    <a:pt x="2995" y="468"/>
                    <a:pt x="3019" y="516"/>
                  </a:cubicBezTo>
                  <a:cubicBezTo>
                    <a:pt x="3043" y="564"/>
                    <a:pt x="3070" y="625"/>
                    <a:pt x="3094" y="652"/>
                  </a:cubicBezTo>
                  <a:cubicBezTo>
                    <a:pt x="3118" y="679"/>
                    <a:pt x="3138" y="682"/>
                    <a:pt x="3162" y="676"/>
                  </a:cubicBezTo>
                  <a:cubicBezTo>
                    <a:pt x="3186" y="670"/>
                    <a:pt x="3210" y="652"/>
                    <a:pt x="3236" y="615"/>
                  </a:cubicBezTo>
                  <a:cubicBezTo>
                    <a:pt x="3262" y="578"/>
                    <a:pt x="3292" y="506"/>
                    <a:pt x="3316" y="454"/>
                  </a:cubicBezTo>
                  <a:cubicBezTo>
                    <a:pt x="3340" y="402"/>
                    <a:pt x="3368" y="330"/>
                    <a:pt x="3378" y="305"/>
                  </a:cubicBezTo>
                </a:path>
              </a:pathLst>
            </a:custGeom>
            <a:noFill/>
            <a:ln w="28575"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9" name="Text Box 11"/>
            <p:cNvSpPr txBox="1">
              <a:spLocks noChangeArrowheads="1"/>
            </p:cNvSpPr>
            <p:nvPr/>
          </p:nvSpPr>
          <p:spPr bwMode="auto">
            <a:xfrm>
              <a:off x="965" y="1766"/>
              <a:ext cx="369" cy="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6775" tIns="48388" rIns="96775" bIns="48388">
              <a:spAutoFit/>
            </a:bodyPr>
            <a:lstStyle>
              <a:lvl1pPr defTabSz="968375">
                <a:defRPr>
                  <a:solidFill>
                    <a:schemeClr val="tx1"/>
                  </a:solidFill>
                  <a:latin typeface="Arial" charset="0"/>
                  <a:ea typeface="ＭＳ Ｐゴシック" charset="0"/>
                </a:defRPr>
              </a:lvl1pPr>
              <a:lvl2pPr marL="482600" defTabSz="968375">
                <a:defRPr>
                  <a:solidFill>
                    <a:schemeClr val="tx1"/>
                  </a:solidFill>
                  <a:latin typeface="Arial" charset="0"/>
                  <a:ea typeface="ＭＳ Ｐゴシック" charset="0"/>
                </a:defRPr>
              </a:lvl2pPr>
              <a:lvl3pPr marL="968375" defTabSz="968375">
                <a:defRPr>
                  <a:solidFill>
                    <a:schemeClr val="tx1"/>
                  </a:solidFill>
                  <a:latin typeface="Arial" charset="0"/>
                  <a:ea typeface="ＭＳ Ｐゴシック" charset="0"/>
                </a:defRPr>
              </a:lvl3pPr>
              <a:lvl4pPr marL="1452563" defTabSz="968375">
                <a:defRPr>
                  <a:solidFill>
                    <a:schemeClr val="tx1"/>
                  </a:solidFill>
                  <a:latin typeface="Arial" charset="0"/>
                  <a:ea typeface="ＭＳ Ｐゴシック" charset="0"/>
                </a:defRPr>
              </a:lvl4pPr>
              <a:lvl5pPr marL="1935163" defTabSz="968375">
                <a:defRPr>
                  <a:solidFill>
                    <a:schemeClr val="tx1"/>
                  </a:solidFill>
                  <a:latin typeface="Arial" charset="0"/>
                  <a:ea typeface="ＭＳ Ｐゴシック" charset="0"/>
                </a:defRPr>
              </a:lvl5pPr>
              <a:lvl6pPr marL="2392363" defTabSz="968375" fontAlgn="base">
                <a:spcBef>
                  <a:spcPct val="0"/>
                </a:spcBef>
                <a:spcAft>
                  <a:spcPct val="0"/>
                </a:spcAft>
                <a:defRPr>
                  <a:solidFill>
                    <a:schemeClr val="tx1"/>
                  </a:solidFill>
                  <a:latin typeface="Arial" charset="0"/>
                  <a:ea typeface="ＭＳ Ｐゴシック" charset="0"/>
                </a:defRPr>
              </a:lvl6pPr>
              <a:lvl7pPr marL="2849563" defTabSz="968375" fontAlgn="base">
                <a:spcBef>
                  <a:spcPct val="0"/>
                </a:spcBef>
                <a:spcAft>
                  <a:spcPct val="0"/>
                </a:spcAft>
                <a:defRPr>
                  <a:solidFill>
                    <a:schemeClr val="tx1"/>
                  </a:solidFill>
                  <a:latin typeface="Arial" charset="0"/>
                  <a:ea typeface="ＭＳ Ｐゴシック" charset="0"/>
                </a:defRPr>
              </a:lvl7pPr>
              <a:lvl8pPr marL="3306763" defTabSz="968375" fontAlgn="base">
                <a:spcBef>
                  <a:spcPct val="0"/>
                </a:spcBef>
                <a:spcAft>
                  <a:spcPct val="0"/>
                </a:spcAft>
                <a:defRPr>
                  <a:solidFill>
                    <a:schemeClr val="tx1"/>
                  </a:solidFill>
                  <a:latin typeface="Arial" charset="0"/>
                  <a:ea typeface="ＭＳ Ｐゴシック" charset="0"/>
                </a:defRPr>
              </a:lvl8pPr>
              <a:lvl9pPr marL="3763963" defTabSz="968375" fontAlgn="base">
                <a:spcBef>
                  <a:spcPct val="0"/>
                </a:spcBef>
                <a:spcAft>
                  <a:spcPct val="0"/>
                </a:spcAft>
                <a:defRPr>
                  <a:solidFill>
                    <a:schemeClr val="tx1"/>
                  </a:solidFill>
                  <a:latin typeface="Arial" charset="0"/>
                  <a:ea typeface="ＭＳ Ｐゴシック" charset="0"/>
                </a:defRPr>
              </a:lvl9pPr>
            </a:lstStyle>
            <a:p>
              <a:pPr eaLnBrk="0" hangingPunct="0">
                <a:spcBef>
                  <a:spcPct val="50000"/>
                </a:spcBef>
              </a:pPr>
              <a:r>
                <a:rPr lang="en-US" sz="2100" b="0"/>
                <a:t>e</a:t>
              </a:r>
              <a:r>
                <a:rPr lang="en-US" sz="2100" b="0" baseline="30000">
                  <a:cs typeface="Arial" charset="0"/>
                </a:rPr>
                <a:t>–</a:t>
              </a:r>
              <a:endParaRPr lang="en-US" sz="2100" b="0">
                <a:cs typeface="Arial" charset="0"/>
              </a:endParaRPr>
            </a:p>
          </p:txBody>
        </p:sp>
        <p:sp>
          <p:nvSpPr>
            <p:cNvPr id="31" name="Text Box 13"/>
            <p:cNvSpPr txBox="1">
              <a:spLocks noChangeArrowheads="1"/>
            </p:cNvSpPr>
            <p:nvPr/>
          </p:nvSpPr>
          <p:spPr bwMode="auto">
            <a:xfrm>
              <a:off x="968" y="1234"/>
              <a:ext cx="368" cy="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6775" tIns="48388" rIns="96775" bIns="48388">
              <a:spAutoFit/>
            </a:bodyPr>
            <a:lstStyle>
              <a:lvl1pPr defTabSz="968375">
                <a:defRPr>
                  <a:solidFill>
                    <a:schemeClr val="tx1"/>
                  </a:solidFill>
                  <a:latin typeface="Arial" charset="0"/>
                  <a:ea typeface="ＭＳ Ｐゴシック" charset="0"/>
                </a:defRPr>
              </a:lvl1pPr>
              <a:lvl2pPr marL="482600" defTabSz="968375">
                <a:defRPr>
                  <a:solidFill>
                    <a:schemeClr val="tx1"/>
                  </a:solidFill>
                  <a:latin typeface="Arial" charset="0"/>
                  <a:ea typeface="ＭＳ Ｐゴシック" charset="0"/>
                </a:defRPr>
              </a:lvl2pPr>
              <a:lvl3pPr marL="968375" defTabSz="968375">
                <a:defRPr>
                  <a:solidFill>
                    <a:schemeClr val="tx1"/>
                  </a:solidFill>
                  <a:latin typeface="Arial" charset="0"/>
                  <a:ea typeface="ＭＳ Ｐゴシック" charset="0"/>
                </a:defRPr>
              </a:lvl3pPr>
              <a:lvl4pPr marL="1452563" defTabSz="968375">
                <a:defRPr>
                  <a:solidFill>
                    <a:schemeClr val="tx1"/>
                  </a:solidFill>
                  <a:latin typeface="Arial" charset="0"/>
                  <a:ea typeface="ＭＳ Ｐゴシック" charset="0"/>
                </a:defRPr>
              </a:lvl4pPr>
              <a:lvl5pPr marL="1935163" defTabSz="968375">
                <a:defRPr>
                  <a:solidFill>
                    <a:schemeClr val="tx1"/>
                  </a:solidFill>
                  <a:latin typeface="Arial" charset="0"/>
                  <a:ea typeface="ＭＳ Ｐゴシック" charset="0"/>
                </a:defRPr>
              </a:lvl5pPr>
              <a:lvl6pPr marL="2392363" defTabSz="968375" fontAlgn="base">
                <a:spcBef>
                  <a:spcPct val="0"/>
                </a:spcBef>
                <a:spcAft>
                  <a:spcPct val="0"/>
                </a:spcAft>
                <a:defRPr>
                  <a:solidFill>
                    <a:schemeClr val="tx1"/>
                  </a:solidFill>
                  <a:latin typeface="Arial" charset="0"/>
                  <a:ea typeface="ＭＳ Ｐゴシック" charset="0"/>
                </a:defRPr>
              </a:lvl6pPr>
              <a:lvl7pPr marL="2849563" defTabSz="968375" fontAlgn="base">
                <a:spcBef>
                  <a:spcPct val="0"/>
                </a:spcBef>
                <a:spcAft>
                  <a:spcPct val="0"/>
                </a:spcAft>
                <a:defRPr>
                  <a:solidFill>
                    <a:schemeClr val="tx1"/>
                  </a:solidFill>
                  <a:latin typeface="Arial" charset="0"/>
                  <a:ea typeface="ＭＳ Ｐゴシック" charset="0"/>
                </a:defRPr>
              </a:lvl7pPr>
              <a:lvl8pPr marL="3306763" defTabSz="968375" fontAlgn="base">
                <a:spcBef>
                  <a:spcPct val="0"/>
                </a:spcBef>
                <a:spcAft>
                  <a:spcPct val="0"/>
                </a:spcAft>
                <a:defRPr>
                  <a:solidFill>
                    <a:schemeClr val="tx1"/>
                  </a:solidFill>
                  <a:latin typeface="Arial" charset="0"/>
                  <a:ea typeface="ＭＳ Ｐゴシック" charset="0"/>
                </a:defRPr>
              </a:lvl8pPr>
              <a:lvl9pPr marL="3763963" defTabSz="968375" fontAlgn="base">
                <a:spcBef>
                  <a:spcPct val="0"/>
                </a:spcBef>
                <a:spcAft>
                  <a:spcPct val="0"/>
                </a:spcAft>
                <a:defRPr>
                  <a:solidFill>
                    <a:schemeClr val="tx1"/>
                  </a:solidFill>
                  <a:latin typeface="Arial" charset="0"/>
                  <a:ea typeface="ＭＳ Ｐゴシック" charset="0"/>
                </a:defRPr>
              </a:lvl9pPr>
            </a:lstStyle>
            <a:p>
              <a:pPr eaLnBrk="0" hangingPunct="0">
                <a:spcBef>
                  <a:spcPct val="50000"/>
                </a:spcBef>
              </a:pPr>
              <a:r>
                <a:rPr lang="en-US" sz="2100" b="0"/>
                <a:t>e</a:t>
              </a:r>
              <a:r>
                <a:rPr lang="en-US" sz="2100" b="0" baseline="30000"/>
                <a:t>+</a:t>
              </a:r>
              <a:endParaRPr lang="en-US" sz="2100" b="0"/>
            </a:p>
          </p:txBody>
        </p:sp>
        <p:sp>
          <p:nvSpPr>
            <p:cNvPr id="32" name="Text Box 14"/>
            <p:cNvSpPr txBox="1">
              <a:spLocks noChangeArrowheads="1"/>
            </p:cNvSpPr>
            <p:nvPr/>
          </p:nvSpPr>
          <p:spPr bwMode="auto">
            <a:xfrm>
              <a:off x="2252" y="1207"/>
              <a:ext cx="369" cy="2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6775" tIns="48388" rIns="96775" bIns="48388">
              <a:spAutoFit/>
            </a:bodyPr>
            <a:lstStyle>
              <a:lvl1pPr defTabSz="968375">
                <a:defRPr>
                  <a:solidFill>
                    <a:schemeClr val="tx1"/>
                  </a:solidFill>
                  <a:latin typeface="Arial" charset="0"/>
                  <a:ea typeface="ＭＳ Ｐゴシック" charset="0"/>
                </a:defRPr>
              </a:lvl1pPr>
              <a:lvl2pPr marL="482600" defTabSz="968375">
                <a:defRPr>
                  <a:solidFill>
                    <a:schemeClr val="tx1"/>
                  </a:solidFill>
                  <a:latin typeface="Arial" charset="0"/>
                  <a:ea typeface="ＭＳ Ｐゴシック" charset="0"/>
                </a:defRPr>
              </a:lvl2pPr>
              <a:lvl3pPr marL="968375" defTabSz="968375">
                <a:defRPr>
                  <a:solidFill>
                    <a:schemeClr val="tx1"/>
                  </a:solidFill>
                  <a:latin typeface="Arial" charset="0"/>
                  <a:ea typeface="ＭＳ Ｐゴシック" charset="0"/>
                </a:defRPr>
              </a:lvl3pPr>
              <a:lvl4pPr marL="1452563" defTabSz="968375">
                <a:defRPr>
                  <a:solidFill>
                    <a:schemeClr val="tx1"/>
                  </a:solidFill>
                  <a:latin typeface="Arial" charset="0"/>
                  <a:ea typeface="ＭＳ Ｐゴシック" charset="0"/>
                </a:defRPr>
              </a:lvl4pPr>
              <a:lvl5pPr marL="1935163" defTabSz="968375">
                <a:defRPr>
                  <a:solidFill>
                    <a:schemeClr val="tx1"/>
                  </a:solidFill>
                  <a:latin typeface="Arial" charset="0"/>
                  <a:ea typeface="ＭＳ Ｐゴシック" charset="0"/>
                </a:defRPr>
              </a:lvl5pPr>
              <a:lvl6pPr marL="2392363" defTabSz="968375" fontAlgn="base">
                <a:spcBef>
                  <a:spcPct val="0"/>
                </a:spcBef>
                <a:spcAft>
                  <a:spcPct val="0"/>
                </a:spcAft>
                <a:defRPr>
                  <a:solidFill>
                    <a:schemeClr val="tx1"/>
                  </a:solidFill>
                  <a:latin typeface="Arial" charset="0"/>
                  <a:ea typeface="ＭＳ Ｐゴシック" charset="0"/>
                </a:defRPr>
              </a:lvl6pPr>
              <a:lvl7pPr marL="2849563" defTabSz="968375" fontAlgn="base">
                <a:spcBef>
                  <a:spcPct val="0"/>
                </a:spcBef>
                <a:spcAft>
                  <a:spcPct val="0"/>
                </a:spcAft>
                <a:defRPr>
                  <a:solidFill>
                    <a:schemeClr val="tx1"/>
                  </a:solidFill>
                  <a:latin typeface="Arial" charset="0"/>
                  <a:ea typeface="ＭＳ Ｐゴシック" charset="0"/>
                </a:defRPr>
              </a:lvl7pPr>
              <a:lvl8pPr marL="3306763" defTabSz="968375" fontAlgn="base">
                <a:spcBef>
                  <a:spcPct val="0"/>
                </a:spcBef>
                <a:spcAft>
                  <a:spcPct val="0"/>
                </a:spcAft>
                <a:defRPr>
                  <a:solidFill>
                    <a:schemeClr val="tx1"/>
                  </a:solidFill>
                  <a:latin typeface="Arial" charset="0"/>
                  <a:ea typeface="ＭＳ Ｐゴシック" charset="0"/>
                </a:defRPr>
              </a:lvl8pPr>
              <a:lvl9pPr marL="3763963" defTabSz="968375" fontAlgn="base">
                <a:spcBef>
                  <a:spcPct val="0"/>
                </a:spcBef>
                <a:spcAft>
                  <a:spcPct val="0"/>
                </a:spcAft>
                <a:defRPr>
                  <a:solidFill>
                    <a:schemeClr val="tx1"/>
                  </a:solidFill>
                  <a:latin typeface="Arial" charset="0"/>
                  <a:ea typeface="ＭＳ Ｐゴシック" charset="0"/>
                </a:defRPr>
              </a:lvl9pPr>
            </a:lstStyle>
            <a:p>
              <a:pPr eaLnBrk="0" hangingPunct="0">
                <a:spcBef>
                  <a:spcPct val="50000"/>
                </a:spcBef>
              </a:pPr>
              <a:endParaRPr lang="en-US" sz="2100" dirty="0">
                <a:latin typeface="Times New Roman" charset="0"/>
              </a:endParaRPr>
            </a:p>
          </p:txBody>
        </p:sp>
        <p:sp>
          <p:nvSpPr>
            <p:cNvPr id="33" name="Text Box 15"/>
            <p:cNvSpPr txBox="1">
              <a:spLocks noChangeArrowheads="1"/>
            </p:cNvSpPr>
            <p:nvPr/>
          </p:nvSpPr>
          <p:spPr bwMode="auto">
            <a:xfrm>
              <a:off x="1629" y="1307"/>
              <a:ext cx="230" cy="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6775" tIns="48388" rIns="96775" bIns="48388">
              <a:spAutoFit/>
            </a:bodyPr>
            <a:lstStyle>
              <a:lvl1pPr defTabSz="968375">
                <a:defRPr>
                  <a:solidFill>
                    <a:schemeClr val="tx1"/>
                  </a:solidFill>
                  <a:latin typeface="Arial" charset="0"/>
                  <a:ea typeface="ＭＳ Ｐゴシック" charset="0"/>
                </a:defRPr>
              </a:lvl1pPr>
              <a:lvl2pPr marL="482600" defTabSz="968375">
                <a:defRPr>
                  <a:solidFill>
                    <a:schemeClr val="tx1"/>
                  </a:solidFill>
                  <a:latin typeface="Arial" charset="0"/>
                  <a:ea typeface="ＭＳ Ｐゴシック" charset="0"/>
                </a:defRPr>
              </a:lvl2pPr>
              <a:lvl3pPr marL="968375" defTabSz="968375">
                <a:defRPr>
                  <a:solidFill>
                    <a:schemeClr val="tx1"/>
                  </a:solidFill>
                  <a:latin typeface="Arial" charset="0"/>
                  <a:ea typeface="ＭＳ Ｐゴシック" charset="0"/>
                </a:defRPr>
              </a:lvl3pPr>
              <a:lvl4pPr marL="1452563" defTabSz="968375">
                <a:defRPr>
                  <a:solidFill>
                    <a:schemeClr val="tx1"/>
                  </a:solidFill>
                  <a:latin typeface="Arial" charset="0"/>
                  <a:ea typeface="ＭＳ Ｐゴシック" charset="0"/>
                </a:defRPr>
              </a:lvl4pPr>
              <a:lvl5pPr marL="1935163" defTabSz="968375">
                <a:defRPr>
                  <a:solidFill>
                    <a:schemeClr val="tx1"/>
                  </a:solidFill>
                  <a:latin typeface="Arial" charset="0"/>
                  <a:ea typeface="ＭＳ Ｐゴシック" charset="0"/>
                </a:defRPr>
              </a:lvl5pPr>
              <a:lvl6pPr marL="2392363" defTabSz="968375" fontAlgn="base">
                <a:spcBef>
                  <a:spcPct val="0"/>
                </a:spcBef>
                <a:spcAft>
                  <a:spcPct val="0"/>
                </a:spcAft>
                <a:defRPr>
                  <a:solidFill>
                    <a:schemeClr val="tx1"/>
                  </a:solidFill>
                  <a:latin typeface="Arial" charset="0"/>
                  <a:ea typeface="ＭＳ Ｐゴシック" charset="0"/>
                </a:defRPr>
              </a:lvl6pPr>
              <a:lvl7pPr marL="2849563" defTabSz="968375" fontAlgn="base">
                <a:spcBef>
                  <a:spcPct val="0"/>
                </a:spcBef>
                <a:spcAft>
                  <a:spcPct val="0"/>
                </a:spcAft>
                <a:defRPr>
                  <a:solidFill>
                    <a:schemeClr val="tx1"/>
                  </a:solidFill>
                  <a:latin typeface="Arial" charset="0"/>
                  <a:ea typeface="ＭＳ Ｐゴシック" charset="0"/>
                </a:defRPr>
              </a:lvl7pPr>
              <a:lvl8pPr marL="3306763" defTabSz="968375" fontAlgn="base">
                <a:spcBef>
                  <a:spcPct val="0"/>
                </a:spcBef>
                <a:spcAft>
                  <a:spcPct val="0"/>
                </a:spcAft>
                <a:defRPr>
                  <a:solidFill>
                    <a:schemeClr val="tx1"/>
                  </a:solidFill>
                  <a:latin typeface="Arial" charset="0"/>
                  <a:ea typeface="ＭＳ Ｐゴシック" charset="0"/>
                </a:defRPr>
              </a:lvl8pPr>
              <a:lvl9pPr marL="3763963" defTabSz="968375" fontAlgn="base">
                <a:spcBef>
                  <a:spcPct val="0"/>
                </a:spcBef>
                <a:spcAft>
                  <a:spcPct val="0"/>
                </a:spcAft>
                <a:defRPr>
                  <a:solidFill>
                    <a:schemeClr val="tx1"/>
                  </a:solidFill>
                  <a:latin typeface="Arial" charset="0"/>
                  <a:ea typeface="ＭＳ Ｐゴシック" charset="0"/>
                </a:defRPr>
              </a:lvl9pPr>
            </a:lstStyle>
            <a:p>
              <a:pPr eaLnBrk="0" hangingPunct="0">
                <a:spcBef>
                  <a:spcPct val="50000"/>
                </a:spcBef>
              </a:pPr>
              <a:r>
                <a:rPr lang="en-US" sz="2500">
                  <a:solidFill>
                    <a:srgbClr val="FF0000"/>
                  </a:solidFill>
                  <a:latin typeface="Symbol" charset="0"/>
                </a:rPr>
                <a:t>g</a:t>
              </a:r>
            </a:p>
          </p:txBody>
        </p:sp>
        <p:grpSp>
          <p:nvGrpSpPr>
            <p:cNvPr id="34" name="Group 16"/>
            <p:cNvGrpSpPr>
              <a:grpSpLocks/>
            </p:cNvGrpSpPr>
            <p:nvPr/>
          </p:nvGrpSpPr>
          <p:grpSpPr bwMode="auto">
            <a:xfrm rot="5400000">
              <a:off x="1186" y="1656"/>
              <a:ext cx="263" cy="276"/>
              <a:chOff x="2784" y="1440"/>
              <a:chExt cx="288" cy="288"/>
            </a:xfrm>
          </p:grpSpPr>
          <p:sp>
            <p:nvSpPr>
              <p:cNvPr id="46" name="Line 17"/>
              <p:cNvSpPr>
                <a:spLocks noChangeShapeType="1"/>
              </p:cNvSpPr>
              <p:nvPr/>
            </p:nvSpPr>
            <p:spPr bwMode="auto">
              <a:xfrm>
                <a:off x="2784" y="1440"/>
                <a:ext cx="144" cy="144"/>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7" name="Line 18"/>
              <p:cNvSpPr>
                <a:spLocks noChangeShapeType="1"/>
              </p:cNvSpPr>
              <p:nvPr/>
            </p:nvSpPr>
            <p:spPr bwMode="auto">
              <a:xfrm flipH="1" flipV="1">
                <a:off x="2880" y="1536"/>
                <a:ext cx="192" cy="192"/>
              </a:xfrm>
              <a:prstGeom prst="line">
                <a:avLst/>
              </a:prstGeom>
              <a:noFill/>
              <a:ln w="28575">
                <a:solidFill>
                  <a:srgbClr val="00008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grpSp>
          <p:nvGrpSpPr>
            <p:cNvPr id="35" name="Group 19"/>
            <p:cNvGrpSpPr>
              <a:grpSpLocks/>
            </p:cNvGrpSpPr>
            <p:nvPr/>
          </p:nvGrpSpPr>
          <p:grpSpPr bwMode="auto">
            <a:xfrm>
              <a:off x="1184" y="1400"/>
              <a:ext cx="276" cy="262"/>
              <a:chOff x="2784" y="1440"/>
              <a:chExt cx="288" cy="288"/>
            </a:xfrm>
          </p:grpSpPr>
          <p:sp>
            <p:nvSpPr>
              <p:cNvPr id="44" name="Line 20"/>
              <p:cNvSpPr>
                <a:spLocks noChangeShapeType="1"/>
              </p:cNvSpPr>
              <p:nvPr/>
            </p:nvSpPr>
            <p:spPr bwMode="auto">
              <a:xfrm>
                <a:off x="2784" y="1440"/>
                <a:ext cx="144" cy="144"/>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5" name="Line 21"/>
              <p:cNvSpPr>
                <a:spLocks noChangeShapeType="1"/>
              </p:cNvSpPr>
              <p:nvPr/>
            </p:nvSpPr>
            <p:spPr bwMode="auto">
              <a:xfrm flipH="1" flipV="1">
                <a:off x="2880" y="1536"/>
                <a:ext cx="192" cy="192"/>
              </a:xfrm>
              <a:prstGeom prst="line">
                <a:avLst/>
              </a:prstGeom>
              <a:noFill/>
              <a:ln w="28575">
                <a:solidFill>
                  <a:srgbClr val="00008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grpSp>
          <p:nvGrpSpPr>
            <p:cNvPr id="36" name="Group 22"/>
            <p:cNvGrpSpPr>
              <a:grpSpLocks/>
            </p:cNvGrpSpPr>
            <p:nvPr/>
          </p:nvGrpSpPr>
          <p:grpSpPr bwMode="auto">
            <a:xfrm rot="16200000">
              <a:off x="1976" y="1396"/>
              <a:ext cx="262" cy="277"/>
              <a:chOff x="2784" y="1440"/>
              <a:chExt cx="288" cy="288"/>
            </a:xfrm>
          </p:grpSpPr>
          <p:sp>
            <p:nvSpPr>
              <p:cNvPr id="42" name="Line 23"/>
              <p:cNvSpPr>
                <a:spLocks noChangeShapeType="1"/>
              </p:cNvSpPr>
              <p:nvPr/>
            </p:nvSpPr>
            <p:spPr bwMode="auto">
              <a:xfrm>
                <a:off x="2784" y="1440"/>
                <a:ext cx="144" cy="144"/>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3" name="Line 24"/>
              <p:cNvSpPr>
                <a:spLocks noChangeShapeType="1"/>
              </p:cNvSpPr>
              <p:nvPr/>
            </p:nvSpPr>
            <p:spPr bwMode="auto">
              <a:xfrm flipH="1" flipV="1">
                <a:off x="2880" y="1536"/>
                <a:ext cx="192" cy="192"/>
              </a:xfrm>
              <a:prstGeom prst="line">
                <a:avLst/>
              </a:prstGeom>
              <a:noFill/>
              <a:ln w="28575">
                <a:solidFill>
                  <a:srgbClr val="00008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grpSp>
          <p:nvGrpSpPr>
            <p:cNvPr id="37" name="Group 25"/>
            <p:cNvGrpSpPr>
              <a:grpSpLocks/>
            </p:cNvGrpSpPr>
            <p:nvPr/>
          </p:nvGrpSpPr>
          <p:grpSpPr bwMode="auto">
            <a:xfrm rot="10800000">
              <a:off x="1968" y="1652"/>
              <a:ext cx="277" cy="262"/>
              <a:chOff x="2784" y="1440"/>
              <a:chExt cx="288" cy="288"/>
            </a:xfrm>
          </p:grpSpPr>
          <p:sp>
            <p:nvSpPr>
              <p:cNvPr id="40" name="Line 26"/>
              <p:cNvSpPr>
                <a:spLocks noChangeShapeType="1"/>
              </p:cNvSpPr>
              <p:nvPr/>
            </p:nvSpPr>
            <p:spPr bwMode="auto">
              <a:xfrm>
                <a:off x="2784" y="1440"/>
                <a:ext cx="144" cy="144"/>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 name="Line 27"/>
              <p:cNvSpPr>
                <a:spLocks noChangeShapeType="1"/>
              </p:cNvSpPr>
              <p:nvPr/>
            </p:nvSpPr>
            <p:spPr bwMode="auto">
              <a:xfrm flipH="1" flipV="1">
                <a:off x="2880" y="1536"/>
                <a:ext cx="192" cy="192"/>
              </a:xfrm>
              <a:prstGeom prst="line">
                <a:avLst/>
              </a:prstGeom>
              <a:noFill/>
              <a:ln w="28575">
                <a:solidFill>
                  <a:srgbClr val="00008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sp>
          <p:nvSpPr>
            <p:cNvPr id="38" name="Oval 36"/>
            <p:cNvSpPr>
              <a:spLocks noChangeArrowheads="1"/>
            </p:cNvSpPr>
            <p:nvPr/>
          </p:nvSpPr>
          <p:spPr bwMode="auto">
            <a:xfrm>
              <a:off x="1958" y="1630"/>
              <a:ext cx="57" cy="53"/>
            </a:xfrm>
            <a:prstGeom prst="ellipse">
              <a:avLst/>
            </a:prstGeom>
            <a:solidFill>
              <a:srgbClr val="CC00CC"/>
            </a:solidFill>
            <a:ln>
              <a:noFill/>
            </a:ln>
            <a:effectLst/>
            <a:extLst>
              <a:ext uri="{91240B29-F687-4f45-9708-019B960494DF}">
                <a14:hiddenLine xmlns:a14="http://schemas.microsoft.com/office/drawing/2010/main" w="22225">
                  <a:solidFill>
                    <a:schemeClr val="accent2"/>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000" tIns="46800" rIns="90000" bIns="46800" anchor="ctr">
              <a:spAutoFit/>
            </a:bodyPr>
            <a:lstStyle/>
            <a:p>
              <a:endParaRPr lang="en-US"/>
            </a:p>
          </p:txBody>
        </p:sp>
        <p:sp>
          <p:nvSpPr>
            <p:cNvPr id="39" name="Oval 37"/>
            <p:cNvSpPr>
              <a:spLocks noChangeArrowheads="1"/>
            </p:cNvSpPr>
            <p:nvPr/>
          </p:nvSpPr>
          <p:spPr bwMode="auto">
            <a:xfrm>
              <a:off x="1415" y="1630"/>
              <a:ext cx="56" cy="53"/>
            </a:xfrm>
            <a:prstGeom prst="ellipse">
              <a:avLst/>
            </a:prstGeom>
            <a:solidFill>
              <a:srgbClr val="CC00CC"/>
            </a:solidFill>
            <a:ln>
              <a:noFill/>
            </a:ln>
            <a:effectLst/>
            <a:extLst>
              <a:ext uri="{91240B29-F687-4f45-9708-019B960494DF}">
                <a14:hiddenLine xmlns:a14="http://schemas.microsoft.com/office/drawing/2010/main" w="22225">
                  <a:solidFill>
                    <a:schemeClr val="accent2"/>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000" tIns="46800" rIns="90000" bIns="46800" anchor="ctr">
              <a:spAutoFit/>
            </a:bodyPr>
            <a:lstStyle/>
            <a:p>
              <a:endParaRPr lang="en-US"/>
            </a:p>
          </p:txBody>
        </p:sp>
      </p:grpSp>
      <p:sp>
        <p:nvSpPr>
          <p:cNvPr id="49" name="TextBox 48"/>
          <p:cNvSpPr txBox="1"/>
          <p:nvPr/>
        </p:nvSpPr>
        <p:spPr>
          <a:xfrm>
            <a:off x="4819744" y="5212046"/>
            <a:ext cx="351003" cy="369332"/>
          </a:xfrm>
          <a:prstGeom prst="rect">
            <a:avLst/>
          </a:prstGeom>
          <a:noFill/>
        </p:spPr>
        <p:txBody>
          <a:bodyPr wrap="square" rtlCol="0">
            <a:spAutoFit/>
          </a:bodyPr>
          <a:lstStyle/>
          <a:p>
            <a:r>
              <a:rPr lang="en-US" dirty="0" smtClean="0"/>
              <a:t>q</a:t>
            </a:r>
            <a:endParaRPr lang="en-US" dirty="0"/>
          </a:p>
        </p:txBody>
      </p:sp>
      <p:sp>
        <p:nvSpPr>
          <p:cNvPr id="50" name="TextBox 49"/>
          <p:cNvSpPr txBox="1"/>
          <p:nvPr/>
        </p:nvSpPr>
        <p:spPr>
          <a:xfrm>
            <a:off x="4819744" y="6195768"/>
            <a:ext cx="351003" cy="369332"/>
          </a:xfrm>
          <a:prstGeom prst="rect">
            <a:avLst/>
          </a:prstGeom>
          <a:noFill/>
        </p:spPr>
        <p:txBody>
          <a:bodyPr wrap="square" rtlCol="0">
            <a:spAutoFit/>
          </a:bodyPr>
          <a:lstStyle/>
          <a:p>
            <a:r>
              <a:rPr lang="en-US" dirty="0" smtClean="0"/>
              <a:t>q</a:t>
            </a:r>
            <a:endParaRPr lang="en-US" dirty="0"/>
          </a:p>
        </p:txBody>
      </p:sp>
    </p:spTree>
    <p:extLst>
      <p:ext uri="{BB962C8B-B14F-4D97-AF65-F5344CB8AC3E}">
        <p14:creationId xmlns:p14="http://schemas.microsoft.com/office/powerpoint/2010/main" val="1048879081"/>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Predicting the charm quark</a:t>
            </a:r>
            <a:endParaRPr lang="en-US" dirty="0"/>
          </a:p>
        </p:txBody>
      </p:sp>
      <p:sp>
        <p:nvSpPr>
          <p:cNvPr id="3" name="Content Placeholder 2"/>
          <p:cNvSpPr>
            <a:spLocks noGrp="1"/>
          </p:cNvSpPr>
          <p:nvPr>
            <p:ph idx="1"/>
          </p:nvPr>
        </p:nvSpPr>
        <p:spPr>
          <a:xfrm>
            <a:off x="264564" y="1084846"/>
            <a:ext cx="8673696" cy="2276920"/>
          </a:xfrm>
        </p:spPr>
        <p:txBody>
          <a:bodyPr>
            <a:normAutofit fontScale="85000" lnSpcReduction="20000"/>
          </a:bodyPr>
          <a:lstStyle/>
          <a:p>
            <a:r>
              <a:rPr lang="en-US" sz="3100" dirty="0"/>
              <a:t>The first speculations about ”charm”</a:t>
            </a:r>
          </a:p>
          <a:p>
            <a:pPr lvl="1"/>
            <a:r>
              <a:rPr lang="en-US" sz="2600" i="1" dirty="0"/>
              <a:t>J.D. </a:t>
            </a:r>
            <a:r>
              <a:rPr lang="en-US" sz="2600" i="1" dirty="0" err="1"/>
              <a:t>Bjorken</a:t>
            </a:r>
            <a:r>
              <a:rPr lang="en-US" sz="2600" i="1" dirty="0"/>
              <a:t> and S.L. Glashow, Phys. </a:t>
            </a:r>
            <a:r>
              <a:rPr lang="en-US" sz="2600" i="1" dirty="0" err="1"/>
              <a:t>Lett</a:t>
            </a:r>
            <a:r>
              <a:rPr lang="en-US" sz="2600" i="1" dirty="0"/>
              <a:t>. 11 (1964) 255</a:t>
            </a:r>
          </a:p>
          <a:p>
            <a:r>
              <a:rPr lang="en-US" sz="3100" dirty="0"/>
              <a:t> Massive lepton-pair production in h-h collisions</a:t>
            </a:r>
          </a:p>
          <a:p>
            <a:pPr lvl="1"/>
            <a:r>
              <a:rPr lang="en-US" sz="2600" i="1" dirty="0"/>
              <a:t>S. D. </a:t>
            </a:r>
            <a:r>
              <a:rPr lang="en-US" sz="2600" i="1" dirty="0" err="1"/>
              <a:t>Drell</a:t>
            </a:r>
            <a:r>
              <a:rPr lang="en-US" sz="2600" i="1" dirty="0"/>
              <a:t> and T-M Yan, Phys. Rev. </a:t>
            </a:r>
            <a:r>
              <a:rPr lang="en-US" sz="2600" i="1" dirty="0" err="1"/>
              <a:t>Lett</a:t>
            </a:r>
            <a:r>
              <a:rPr lang="en-US" sz="2600" i="1" dirty="0"/>
              <a:t>. 25 (1970) 316</a:t>
            </a:r>
          </a:p>
          <a:p>
            <a:r>
              <a:rPr lang="en-US" sz="3100" dirty="0"/>
              <a:t> Weak interactions with </a:t>
            </a:r>
            <a:r>
              <a:rPr lang="en-US" sz="3100" dirty="0" smtClean="0"/>
              <a:t>lepton-hadron </a:t>
            </a:r>
            <a:r>
              <a:rPr lang="en-US" sz="3100" dirty="0"/>
              <a:t>symmetry</a:t>
            </a:r>
          </a:p>
          <a:p>
            <a:pPr lvl="1"/>
            <a:r>
              <a:rPr lang="en-US" sz="2600" i="1" dirty="0"/>
              <a:t>S.L. Glashow, J. Iliopoulos and L. </a:t>
            </a:r>
            <a:r>
              <a:rPr lang="en-US" sz="2600" i="1" dirty="0" err="1"/>
              <a:t>Maiani</a:t>
            </a:r>
            <a:r>
              <a:rPr lang="en-US" sz="2600" i="1" dirty="0"/>
              <a:t>, Phys. Rev. D (1970) </a:t>
            </a:r>
            <a:r>
              <a:rPr lang="en-US" sz="2600" i="1" dirty="0" smtClean="0"/>
              <a:t>1285</a:t>
            </a:r>
          </a:p>
          <a:p>
            <a:pPr lvl="1"/>
            <a:endParaRPr lang="en-US" sz="2600" dirty="0"/>
          </a:p>
        </p:txBody>
      </p:sp>
      <p:sp>
        <p:nvSpPr>
          <p:cNvPr id="4" name="Rounded Rectangle 3"/>
          <p:cNvSpPr/>
          <p:nvPr/>
        </p:nvSpPr>
        <p:spPr>
          <a:xfrm>
            <a:off x="294446" y="3570950"/>
            <a:ext cx="8513404" cy="2928471"/>
          </a:xfrm>
          <a:prstGeom prst="roundRect">
            <a:avLst/>
          </a:prstGeom>
        </p:spPr>
        <p:style>
          <a:lnRef idx="3">
            <a:schemeClr val="lt1"/>
          </a:lnRef>
          <a:fillRef idx="1">
            <a:schemeClr val="dk1"/>
          </a:fillRef>
          <a:effectRef idx="1">
            <a:schemeClr val="dk1"/>
          </a:effectRef>
          <a:fontRef idx="minor">
            <a:schemeClr val="lt1"/>
          </a:fontRef>
        </p:style>
        <p:txBody>
          <a:bodyPr rtlCol="0" anchor="ctr"/>
          <a:lstStyle/>
          <a:p>
            <a:r>
              <a:rPr lang="en-US" b="1" i="1" dirty="0" smtClean="0"/>
              <a:t>In </a:t>
            </a:r>
            <a:r>
              <a:rPr lang="en-US" b="1" i="1" dirty="0"/>
              <a:t>April 1974 S.L. Glashow </a:t>
            </a:r>
            <a:r>
              <a:rPr lang="en-US" b="1" i="1" dirty="0" smtClean="0"/>
              <a:t>said ”</a:t>
            </a:r>
            <a:r>
              <a:rPr lang="en-US" b="1" i="1" dirty="0"/>
              <a:t>There are just three possibilities:</a:t>
            </a:r>
          </a:p>
          <a:p>
            <a:pPr lvl="2"/>
            <a:r>
              <a:rPr lang="en-US" b="1" i="1" dirty="0"/>
              <a:t>1. Charm is not found and I eat my hat</a:t>
            </a:r>
          </a:p>
          <a:p>
            <a:pPr lvl="2"/>
            <a:r>
              <a:rPr lang="en-US" b="1" i="1" dirty="0"/>
              <a:t>2. Charm is found by hadron spectroscopy, and we celebrate</a:t>
            </a:r>
          </a:p>
          <a:p>
            <a:pPr lvl="2"/>
            <a:r>
              <a:rPr lang="en-US" b="1" i="1" dirty="0"/>
              <a:t>3. Charm is found by outlanders, and you eat your hats.</a:t>
            </a:r>
            <a:r>
              <a:rPr lang="en-US" b="1" i="1" dirty="0" smtClean="0"/>
              <a:t>”</a:t>
            </a:r>
          </a:p>
          <a:p>
            <a:pPr lvl="2"/>
            <a:endParaRPr lang="en-US" b="1" i="1" dirty="0"/>
          </a:p>
          <a:p>
            <a:r>
              <a:rPr lang="en-US" b="1" i="1" dirty="0" smtClean="0"/>
              <a:t>International </a:t>
            </a:r>
            <a:r>
              <a:rPr lang="en-US" b="1" i="1" dirty="0"/>
              <a:t>Conference on Experimental Meson Spectroscopy, 2-27 April 1974 </a:t>
            </a:r>
            <a:r>
              <a:rPr lang="en-US" b="1" i="1" dirty="0" smtClean="0"/>
              <a:t>Boston. </a:t>
            </a:r>
            <a:r>
              <a:rPr lang="en-US" b="1" i="1" dirty="0"/>
              <a:t>S</a:t>
            </a:r>
            <a:r>
              <a:rPr lang="en-US" b="1" i="1" dirty="0" smtClean="0"/>
              <a:t>ource</a:t>
            </a:r>
            <a:r>
              <a:rPr lang="en-US" b="1" i="1" dirty="0"/>
              <a:t>: Fermilab-Conf97/432-E (story by John Yon for the E288 collaboration</a:t>
            </a:r>
            <a:r>
              <a:rPr lang="en-US" b="1" dirty="0" smtClean="0"/>
              <a:t>)s</a:t>
            </a:r>
            <a:endParaRPr lang="en-US" dirty="0"/>
          </a:p>
        </p:txBody>
      </p:sp>
    </p:spTree>
    <p:extLst>
      <p:ext uri="{BB962C8B-B14F-4D97-AF65-F5344CB8AC3E}">
        <p14:creationId xmlns:p14="http://schemas.microsoft.com/office/powerpoint/2010/main" val="1613504852"/>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Alternating Gradient </a:t>
            </a:r>
            <a:r>
              <a:rPr lang="en-US" dirty="0" err="1" smtClean="0"/>
              <a:t>Syncrothron</a:t>
            </a:r>
            <a:r>
              <a:rPr lang="en-US" dirty="0" smtClean="0"/>
              <a:t> (AGS) </a:t>
            </a:r>
            <a:endParaRPr lang="en-US" dirty="0"/>
          </a:p>
        </p:txBody>
      </p:sp>
      <p:sp>
        <p:nvSpPr>
          <p:cNvPr id="3" name="Content Placeholder 2"/>
          <p:cNvSpPr>
            <a:spLocks noGrp="1"/>
          </p:cNvSpPr>
          <p:nvPr>
            <p:ph idx="1"/>
          </p:nvPr>
        </p:nvSpPr>
        <p:spPr/>
        <p:txBody>
          <a:bodyPr/>
          <a:lstStyle/>
          <a:p>
            <a:r>
              <a:rPr lang="en-US" dirty="0" smtClean="0"/>
              <a:t> </a:t>
            </a:r>
            <a:endParaRPr lang="en-US" dirty="0"/>
          </a:p>
        </p:txBody>
      </p:sp>
      <p:pic>
        <p:nvPicPr>
          <p:cNvPr id="5" name="Picture 4"/>
          <p:cNvPicPr>
            <a:picLocks noChangeAspect="1"/>
          </p:cNvPicPr>
          <p:nvPr/>
        </p:nvPicPr>
        <p:blipFill>
          <a:blip r:embed="rId2"/>
          <a:stretch>
            <a:fillRect/>
          </a:stretch>
        </p:blipFill>
        <p:spPr>
          <a:xfrm>
            <a:off x="430763" y="1007329"/>
            <a:ext cx="4535998" cy="5019838"/>
          </a:xfrm>
          <a:prstGeom prst="rect">
            <a:avLst/>
          </a:prstGeom>
        </p:spPr>
      </p:pic>
      <p:sp>
        <p:nvSpPr>
          <p:cNvPr id="6" name="TextBox 5"/>
          <p:cNvSpPr txBox="1"/>
          <p:nvPr/>
        </p:nvSpPr>
        <p:spPr>
          <a:xfrm>
            <a:off x="5306950" y="1185324"/>
            <a:ext cx="3631310" cy="4524316"/>
          </a:xfrm>
          <a:prstGeom prst="rect">
            <a:avLst/>
          </a:prstGeom>
          <a:noFill/>
        </p:spPr>
        <p:txBody>
          <a:bodyPr wrap="square" rtlCol="0">
            <a:spAutoFit/>
          </a:bodyPr>
          <a:lstStyle/>
          <a:p>
            <a:r>
              <a:rPr lang="en-US" dirty="0"/>
              <a:t>The AGS name is derived from the concept of </a:t>
            </a:r>
            <a:r>
              <a:rPr lang="en-US" b="1" dirty="0">
                <a:solidFill>
                  <a:srgbClr val="FF0000"/>
                </a:solidFill>
              </a:rPr>
              <a:t>alternating gradient focusing</a:t>
            </a:r>
            <a:r>
              <a:rPr lang="en-US" dirty="0"/>
              <a:t>, in which the field gradients of the accelerator's 240 magnets are successively alternated inward and outward, permitting particles to be focused in both the horizontal and vertical plane at the same time. Capable of accelerating 70 trillion protons with every pulse, and heavy ions such as gold and iron, the AGS receives protons and other ions from the AGS Booster and delivers them to the Relativistic Heavy Ion Collider after acceleration.</a:t>
            </a:r>
          </a:p>
        </p:txBody>
      </p:sp>
      <p:pic>
        <p:nvPicPr>
          <p:cNvPr id="7" name="Picture 6"/>
          <p:cNvPicPr>
            <a:picLocks noChangeAspect="1"/>
          </p:cNvPicPr>
          <p:nvPr/>
        </p:nvPicPr>
        <p:blipFill>
          <a:blip r:embed="rId3"/>
          <a:stretch>
            <a:fillRect/>
          </a:stretch>
        </p:blipFill>
        <p:spPr>
          <a:xfrm rot="402678">
            <a:off x="124715" y="5079674"/>
            <a:ext cx="4966782" cy="164224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8" name="TextBox 7"/>
          <p:cNvSpPr txBox="1"/>
          <p:nvPr/>
        </p:nvSpPr>
        <p:spPr>
          <a:xfrm>
            <a:off x="5170442" y="5967230"/>
            <a:ext cx="3891735" cy="369332"/>
          </a:xfrm>
          <a:prstGeom prst="rect">
            <a:avLst/>
          </a:prstGeom>
          <a:noFill/>
        </p:spPr>
        <p:txBody>
          <a:bodyPr wrap="none" rtlCol="0">
            <a:spAutoFit/>
          </a:bodyPr>
          <a:lstStyle/>
          <a:p>
            <a:r>
              <a:rPr lang="en-US" dirty="0" smtClean="0"/>
              <a:t>BNL= Brookhaven National Laboratory</a:t>
            </a:r>
            <a:endParaRPr lang="en-US" dirty="0"/>
          </a:p>
        </p:txBody>
      </p:sp>
    </p:spTree>
    <p:extLst>
      <p:ext uri="{BB962C8B-B14F-4D97-AF65-F5344CB8AC3E}">
        <p14:creationId xmlns:p14="http://schemas.microsoft.com/office/powerpoint/2010/main" val="470869965"/>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Dimuon</a:t>
            </a:r>
            <a:r>
              <a:rPr lang="en-US" dirty="0" smtClean="0"/>
              <a:t> measurements at AGS</a:t>
            </a:r>
            <a:endParaRPr lang="en-US" dirty="0"/>
          </a:p>
        </p:txBody>
      </p:sp>
      <p:sp>
        <p:nvSpPr>
          <p:cNvPr id="3" name="Content Placeholder 2"/>
          <p:cNvSpPr>
            <a:spLocks noGrp="1"/>
          </p:cNvSpPr>
          <p:nvPr>
            <p:ph idx="1"/>
          </p:nvPr>
        </p:nvSpPr>
        <p:spPr>
          <a:xfrm>
            <a:off x="226408" y="998436"/>
            <a:ext cx="8917592" cy="579568"/>
          </a:xfrm>
        </p:spPr>
        <p:txBody>
          <a:bodyPr>
            <a:normAutofit fontScale="92500"/>
          </a:bodyPr>
          <a:lstStyle/>
          <a:p>
            <a:r>
              <a:rPr lang="en-US" sz="2000" dirty="0" smtClean="0"/>
              <a:t>From the fixed target experiment (Lederman et al. – see muon neutrino discovery)  </a:t>
            </a:r>
            <a:endParaRPr lang="en-US" sz="2000" dirty="0"/>
          </a:p>
        </p:txBody>
      </p:sp>
      <p:pic>
        <p:nvPicPr>
          <p:cNvPr id="5" name="Picture 4"/>
          <p:cNvPicPr>
            <a:picLocks noChangeAspect="1"/>
          </p:cNvPicPr>
          <p:nvPr/>
        </p:nvPicPr>
        <p:blipFill>
          <a:blip r:embed="rId3"/>
          <a:stretch>
            <a:fillRect/>
          </a:stretch>
        </p:blipFill>
        <p:spPr>
          <a:xfrm>
            <a:off x="5628112" y="1520088"/>
            <a:ext cx="3384128" cy="451057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Picture 5"/>
          <p:cNvPicPr>
            <a:picLocks noChangeAspect="1"/>
          </p:cNvPicPr>
          <p:nvPr/>
        </p:nvPicPr>
        <p:blipFill>
          <a:blip r:embed="rId4"/>
          <a:stretch>
            <a:fillRect/>
          </a:stretch>
        </p:blipFill>
        <p:spPr>
          <a:xfrm>
            <a:off x="264564" y="1798858"/>
            <a:ext cx="4963009" cy="2183724"/>
          </a:xfrm>
          <a:prstGeom prst="rect">
            <a:avLst/>
          </a:prstGeom>
        </p:spPr>
      </p:pic>
      <p:cxnSp>
        <p:nvCxnSpPr>
          <p:cNvPr id="8" name="Straight Connector 7"/>
          <p:cNvCxnSpPr/>
          <p:nvPr/>
        </p:nvCxnSpPr>
        <p:spPr>
          <a:xfrm flipH="1">
            <a:off x="1519511" y="2169902"/>
            <a:ext cx="3708062" cy="638236"/>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flipV="1">
            <a:off x="1519511" y="2808138"/>
            <a:ext cx="3708062" cy="374228"/>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3878156" y="1614192"/>
            <a:ext cx="639568" cy="369332"/>
          </a:xfrm>
          <a:prstGeom prst="rect">
            <a:avLst/>
          </a:prstGeom>
          <a:noFill/>
        </p:spPr>
        <p:txBody>
          <a:bodyPr wrap="none" rtlCol="0">
            <a:spAutoFit/>
          </a:bodyPr>
          <a:lstStyle/>
          <a:p>
            <a:r>
              <a:rPr lang="en-US" dirty="0" smtClean="0"/>
              <a:t>steal</a:t>
            </a:r>
            <a:endParaRPr lang="en-US" dirty="0"/>
          </a:p>
        </p:txBody>
      </p:sp>
      <p:sp>
        <p:nvSpPr>
          <p:cNvPr id="18" name="TextBox 17"/>
          <p:cNvSpPr txBox="1"/>
          <p:nvPr/>
        </p:nvSpPr>
        <p:spPr>
          <a:xfrm>
            <a:off x="1763660" y="3704016"/>
            <a:ext cx="1053894" cy="369332"/>
          </a:xfrm>
          <a:prstGeom prst="rect">
            <a:avLst/>
          </a:prstGeom>
          <a:noFill/>
        </p:spPr>
        <p:txBody>
          <a:bodyPr wrap="none" rtlCol="0">
            <a:spAutoFit/>
          </a:bodyPr>
          <a:lstStyle/>
          <a:p>
            <a:r>
              <a:rPr lang="en-US" dirty="0" smtClean="0"/>
              <a:t>Concrete</a:t>
            </a:r>
            <a:endParaRPr lang="en-US" dirty="0"/>
          </a:p>
        </p:txBody>
      </p:sp>
      <p:sp>
        <p:nvSpPr>
          <p:cNvPr id="19" name="TextBox 18"/>
          <p:cNvSpPr txBox="1"/>
          <p:nvPr/>
        </p:nvSpPr>
        <p:spPr>
          <a:xfrm>
            <a:off x="752865" y="3982582"/>
            <a:ext cx="3414567" cy="1815882"/>
          </a:xfrm>
          <a:prstGeom prst="rect">
            <a:avLst/>
          </a:prstGeom>
          <a:noFill/>
        </p:spPr>
        <p:txBody>
          <a:bodyPr wrap="square" rtlCol="0">
            <a:spAutoFit/>
          </a:bodyPr>
          <a:lstStyle/>
          <a:p>
            <a:r>
              <a:rPr lang="en-US" sz="1400" dirty="0" smtClean="0"/>
              <a:t>Dense Uranium target</a:t>
            </a:r>
          </a:p>
          <a:p>
            <a:pPr marL="285750" indent="-285750">
              <a:buFont typeface="Arial"/>
              <a:buChar char="•"/>
            </a:pPr>
            <a:r>
              <a:rPr lang="en-US" sz="1400" dirty="0" smtClean="0"/>
              <a:t>Pion/</a:t>
            </a:r>
            <a:r>
              <a:rPr lang="en-US" sz="1400" dirty="0" err="1" smtClean="0"/>
              <a:t>Kaon</a:t>
            </a:r>
            <a:r>
              <a:rPr lang="en-US" sz="1400" dirty="0" smtClean="0"/>
              <a:t> </a:t>
            </a:r>
            <a:r>
              <a:rPr lang="en-US" sz="1400" dirty="0" err="1" smtClean="0"/>
              <a:t>absorbtion</a:t>
            </a:r>
            <a:endParaRPr lang="en-US" sz="1400" dirty="0" smtClean="0"/>
          </a:p>
          <a:p>
            <a:r>
              <a:rPr lang="en-US" sz="1400" dirty="0" smtClean="0"/>
              <a:t>Steal/Concrete Absorbers</a:t>
            </a:r>
          </a:p>
          <a:p>
            <a:pPr marL="285750" indent="-285750">
              <a:buFont typeface="Arial"/>
              <a:buChar char="•"/>
            </a:pPr>
            <a:r>
              <a:rPr lang="en-US" sz="1400" dirty="0" smtClean="0"/>
              <a:t> p &gt; 6 GeV/c, </a:t>
            </a:r>
            <a:r>
              <a:rPr lang="de-DE" sz="1400" dirty="0" smtClean="0"/>
              <a:t>p</a:t>
            </a:r>
            <a:r>
              <a:rPr lang="de-DE" sz="1400" baseline="-25000" dirty="0" smtClean="0"/>
              <a:t>T</a:t>
            </a:r>
            <a:r>
              <a:rPr lang="de-DE" sz="1400" dirty="0" smtClean="0"/>
              <a:t> &gt; 450 </a:t>
            </a:r>
            <a:r>
              <a:rPr lang="de-DE" sz="1400" dirty="0" err="1" smtClean="0"/>
              <a:t>MeV</a:t>
            </a:r>
            <a:r>
              <a:rPr lang="de-DE" sz="1400" dirty="0" smtClean="0"/>
              <a:t>/c</a:t>
            </a:r>
          </a:p>
          <a:p>
            <a:r>
              <a:rPr lang="de-DE" sz="1400" dirty="0" smtClean="0"/>
              <a:t>Angle </a:t>
            </a:r>
            <a:r>
              <a:rPr lang="de-DE" sz="1400" dirty="0" err="1" smtClean="0"/>
              <a:t>hodoscopes</a:t>
            </a:r>
            <a:r>
              <a:rPr lang="de-DE" sz="1400" dirty="0" smtClean="0"/>
              <a:t> (</a:t>
            </a:r>
            <a:r>
              <a:rPr lang="de-DE" sz="1400" dirty="0" err="1" smtClean="0"/>
              <a:t>hadroscope</a:t>
            </a:r>
            <a:r>
              <a:rPr lang="de-DE" sz="1400" dirty="0" smtClean="0"/>
              <a:t>)</a:t>
            </a:r>
          </a:p>
          <a:p>
            <a:pPr marL="285750" indent="-285750">
              <a:buFont typeface="Arial"/>
              <a:buChar char="•"/>
            </a:pPr>
            <a:r>
              <a:rPr lang="de-DE" sz="1400" dirty="0" smtClean="0"/>
              <a:t>μ angle </a:t>
            </a:r>
            <a:r>
              <a:rPr lang="de-DE" sz="1400" dirty="0" err="1" smtClean="0"/>
              <a:t>measurement</a:t>
            </a:r>
            <a:endParaRPr lang="de-DE" sz="1400" dirty="0" smtClean="0"/>
          </a:p>
          <a:p>
            <a:r>
              <a:rPr lang="de-DE" sz="1400" dirty="0" err="1" smtClean="0"/>
              <a:t>Momentum</a:t>
            </a:r>
            <a:r>
              <a:rPr lang="de-DE" sz="1400" dirty="0" smtClean="0"/>
              <a:t> </a:t>
            </a:r>
            <a:r>
              <a:rPr lang="de-DE" sz="1400" dirty="0" err="1" smtClean="0"/>
              <a:t>hodoscopes</a:t>
            </a:r>
            <a:r>
              <a:rPr lang="de-DE" sz="1400" dirty="0" smtClean="0"/>
              <a:t> (P</a:t>
            </a:r>
            <a:r>
              <a:rPr lang="de-DE" sz="1400" baseline="-25000" dirty="0" smtClean="0"/>
              <a:t>A</a:t>
            </a:r>
            <a:r>
              <a:rPr lang="de-DE" sz="1400" dirty="0" smtClean="0"/>
              <a:t>, P</a:t>
            </a:r>
            <a:r>
              <a:rPr lang="de-DE" sz="1400" baseline="-25000" dirty="0" smtClean="0"/>
              <a:t>B</a:t>
            </a:r>
            <a:r>
              <a:rPr lang="de-DE" sz="1400" dirty="0" smtClean="0"/>
              <a:t>)</a:t>
            </a:r>
            <a:endParaRPr lang="de-DE" sz="1400" dirty="0"/>
          </a:p>
          <a:p>
            <a:pPr marL="285750" indent="-285750">
              <a:buFont typeface="Arial"/>
              <a:buChar char="•"/>
            </a:pPr>
            <a:r>
              <a:rPr lang="de-DE" sz="1400" dirty="0" smtClean="0"/>
              <a:t> Initial </a:t>
            </a:r>
            <a:r>
              <a:rPr lang="de-DE" sz="1400" dirty="0" err="1" smtClean="0"/>
              <a:t>p</a:t>
            </a:r>
            <a:r>
              <a:rPr lang="de-DE" sz="1400" baseline="-25000" dirty="0" err="1"/>
              <a:t>μ</a:t>
            </a:r>
            <a:r>
              <a:rPr lang="de-DE" sz="1400" dirty="0" smtClean="0"/>
              <a:t> </a:t>
            </a:r>
            <a:r>
              <a:rPr lang="de-DE" sz="1400" dirty="0" err="1" smtClean="0"/>
              <a:t>measurement</a:t>
            </a:r>
            <a:endParaRPr lang="en-US" sz="1400" dirty="0"/>
          </a:p>
        </p:txBody>
      </p:sp>
      <p:sp>
        <p:nvSpPr>
          <p:cNvPr id="20" name="TextBox 19"/>
          <p:cNvSpPr txBox="1"/>
          <p:nvPr/>
        </p:nvSpPr>
        <p:spPr>
          <a:xfrm>
            <a:off x="1222486" y="2405168"/>
            <a:ext cx="1082348" cy="261610"/>
          </a:xfrm>
          <a:prstGeom prst="rect">
            <a:avLst/>
          </a:prstGeom>
          <a:noFill/>
        </p:spPr>
        <p:txBody>
          <a:bodyPr wrap="none" rtlCol="0">
            <a:spAutoFit/>
          </a:bodyPr>
          <a:lstStyle/>
          <a:p>
            <a:r>
              <a:rPr lang="en-US" sz="1100" dirty="0" smtClean="0">
                <a:solidFill>
                  <a:srgbClr val="FF0000"/>
                </a:solidFill>
              </a:rPr>
              <a:t>Uranium target</a:t>
            </a:r>
            <a:endParaRPr lang="en-US" sz="1100" dirty="0">
              <a:solidFill>
                <a:srgbClr val="FF0000"/>
              </a:solidFill>
            </a:endParaRPr>
          </a:p>
        </p:txBody>
      </p:sp>
      <p:graphicFrame>
        <p:nvGraphicFramePr>
          <p:cNvPr id="22" name="Object 21"/>
          <p:cNvGraphicFramePr>
            <a:graphicFrameLocks noChangeAspect="1"/>
          </p:cNvGraphicFramePr>
          <p:nvPr>
            <p:extLst>
              <p:ext uri="{D42A27DB-BD31-4B8C-83A1-F6EECF244321}">
                <p14:modId xmlns:p14="http://schemas.microsoft.com/office/powerpoint/2010/main" val="2030207101"/>
              </p:ext>
            </p:extLst>
          </p:nvPr>
        </p:nvGraphicFramePr>
        <p:xfrm>
          <a:off x="1222486" y="6030662"/>
          <a:ext cx="2968625" cy="476250"/>
        </p:xfrm>
        <a:graphic>
          <a:graphicData uri="http://schemas.openxmlformats.org/presentationml/2006/ole">
            <mc:AlternateContent xmlns:mc="http://schemas.openxmlformats.org/markup-compatibility/2006">
              <mc:Choice xmlns:v="urn:schemas-microsoft-com:vml" Requires="v">
                <p:oleObj spid="_x0000_s1208" name="Equation" r:id="rId5" imgW="1663700" imgH="266700" progId="Equation.3">
                  <p:embed/>
                </p:oleObj>
              </mc:Choice>
              <mc:Fallback>
                <p:oleObj name="Equation" r:id="rId5" imgW="1663700" imgH="266700" progId="Equation.3">
                  <p:embed/>
                  <p:pic>
                    <p:nvPicPr>
                      <p:cNvPr id="0" name=""/>
                      <p:cNvPicPr/>
                      <p:nvPr/>
                    </p:nvPicPr>
                    <p:blipFill>
                      <a:blip r:embed="rId6"/>
                      <a:stretch>
                        <a:fillRect/>
                      </a:stretch>
                    </p:blipFill>
                    <p:spPr>
                      <a:xfrm>
                        <a:off x="1222486" y="6030662"/>
                        <a:ext cx="2968625" cy="476250"/>
                      </a:xfrm>
                      <a:prstGeom prst="rect">
                        <a:avLst/>
                      </a:prstGeom>
                    </p:spPr>
                  </p:pic>
                </p:oleObj>
              </mc:Fallback>
            </mc:AlternateContent>
          </a:graphicData>
        </a:graphic>
      </p:graphicFrame>
      <p:sp>
        <p:nvSpPr>
          <p:cNvPr id="23" name="TextBox 22"/>
          <p:cNvSpPr txBox="1"/>
          <p:nvPr/>
        </p:nvSpPr>
        <p:spPr>
          <a:xfrm flipH="1">
            <a:off x="2343200" y="2561827"/>
            <a:ext cx="615923" cy="369332"/>
          </a:xfrm>
          <a:prstGeom prst="rect">
            <a:avLst/>
          </a:prstGeom>
          <a:noFill/>
        </p:spPr>
        <p:txBody>
          <a:bodyPr wrap="square" rtlCol="0">
            <a:spAutoFit/>
          </a:bodyPr>
          <a:lstStyle/>
          <a:p>
            <a:r>
              <a:rPr lang="en-US" dirty="0" smtClean="0">
                <a:solidFill>
                  <a:srgbClr val="FF0000"/>
                </a:solidFill>
              </a:rPr>
              <a:t>θ</a:t>
            </a:r>
            <a:r>
              <a:rPr lang="en-US" baseline="-25000" dirty="0" smtClean="0">
                <a:solidFill>
                  <a:srgbClr val="FF0000"/>
                </a:solidFill>
              </a:rPr>
              <a:t>12</a:t>
            </a:r>
            <a:endParaRPr lang="en-US" baseline="-25000" dirty="0">
              <a:solidFill>
                <a:srgbClr val="FF0000"/>
              </a:solidFill>
            </a:endParaRPr>
          </a:p>
        </p:txBody>
      </p:sp>
      <p:sp>
        <p:nvSpPr>
          <p:cNvPr id="25" name="TextBox 24"/>
          <p:cNvSpPr txBox="1"/>
          <p:nvPr/>
        </p:nvSpPr>
        <p:spPr>
          <a:xfrm>
            <a:off x="5194862" y="3182366"/>
            <a:ext cx="396262" cy="369332"/>
          </a:xfrm>
          <a:prstGeom prst="rect">
            <a:avLst/>
          </a:prstGeom>
          <a:noFill/>
        </p:spPr>
        <p:txBody>
          <a:bodyPr wrap="none" rtlCol="0">
            <a:spAutoFit/>
          </a:bodyPr>
          <a:lstStyle/>
          <a:p>
            <a:r>
              <a:rPr lang="de-DE" dirty="0" smtClean="0">
                <a:solidFill>
                  <a:srgbClr val="FF0000"/>
                </a:solidFill>
              </a:rPr>
              <a:t>μ</a:t>
            </a:r>
            <a:r>
              <a:rPr lang="de-DE" baseline="-25000" dirty="0" smtClean="0">
                <a:solidFill>
                  <a:srgbClr val="FF0000"/>
                </a:solidFill>
              </a:rPr>
              <a:t>2</a:t>
            </a:r>
            <a:endParaRPr lang="en-US" baseline="-25000" dirty="0">
              <a:solidFill>
                <a:srgbClr val="FF0000"/>
              </a:solidFill>
            </a:endParaRPr>
          </a:p>
        </p:txBody>
      </p:sp>
      <p:sp>
        <p:nvSpPr>
          <p:cNvPr id="26" name="TextBox 25"/>
          <p:cNvSpPr txBox="1"/>
          <p:nvPr/>
        </p:nvSpPr>
        <p:spPr>
          <a:xfrm>
            <a:off x="5157870" y="1791930"/>
            <a:ext cx="389850" cy="369332"/>
          </a:xfrm>
          <a:prstGeom prst="rect">
            <a:avLst/>
          </a:prstGeom>
          <a:noFill/>
        </p:spPr>
        <p:txBody>
          <a:bodyPr wrap="none" rtlCol="0">
            <a:spAutoFit/>
          </a:bodyPr>
          <a:lstStyle/>
          <a:p>
            <a:r>
              <a:rPr lang="de-DE" dirty="0" smtClean="0">
                <a:solidFill>
                  <a:srgbClr val="FF0000"/>
                </a:solidFill>
              </a:rPr>
              <a:t>μ</a:t>
            </a:r>
            <a:r>
              <a:rPr lang="de-DE" baseline="-25000" dirty="0">
                <a:solidFill>
                  <a:srgbClr val="FF0000"/>
                </a:solidFill>
              </a:rPr>
              <a:t>1</a:t>
            </a:r>
            <a:endParaRPr lang="en-US" baseline="-25000" dirty="0">
              <a:solidFill>
                <a:srgbClr val="FF0000"/>
              </a:solidFill>
            </a:endParaRPr>
          </a:p>
        </p:txBody>
      </p:sp>
    </p:spTree>
    <p:extLst>
      <p:ext uri="{BB962C8B-B14F-4D97-AF65-F5344CB8AC3E}">
        <p14:creationId xmlns:p14="http://schemas.microsoft.com/office/powerpoint/2010/main" val="1822783322"/>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Dimuon</a:t>
            </a:r>
            <a:r>
              <a:rPr lang="en-US" dirty="0" smtClean="0"/>
              <a:t> measurements at AGS</a:t>
            </a:r>
            <a:endParaRPr lang="en-US" dirty="0"/>
          </a:p>
        </p:txBody>
      </p:sp>
      <p:sp>
        <p:nvSpPr>
          <p:cNvPr id="3" name="Content Placeholder 2"/>
          <p:cNvSpPr>
            <a:spLocks noGrp="1"/>
          </p:cNvSpPr>
          <p:nvPr>
            <p:ph idx="1"/>
          </p:nvPr>
        </p:nvSpPr>
        <p:spPr>
          <a:xfrm>
            <a:off x="226408" y="998436"/>
            <a:ext cx="8917592" cy="579568"/>
          </a:xfrm>
        </p:spPr>
        <p:txBody>
          <a:bodyPr>
            <a:normAutofit fontScale="92500"/>
          </a:bodyPr>
          <a:lstStyle/>
          <a:p>
            <a:r>
              <a:rPr lang="en-US" sz="2000" dirty="0" smtClean="0"/>
              <a:t>From the fixed target experiment (Lederman et al. – see muon neutrino discovery)  </a:t>
            </a:r>
            <a:endParaRPr lang="en-US" sz="2000" dirty="0"/>
          </a:p>
        </p:txBody>
      </p:sp>
      <p:pic>
        <p:nvPicPr>
          <p:cNvPr id="5" name="Picture 4"/>
          <p:cNvPicPr>
            <a:picLocks noChangeAspect="1"/>
          </p:cNvPicPr>
          <p:nvPr/>
        </p:nvPicPr>
        <p:blipFill>
          <a:blip r:embed="rId2"/>
          <a:stretch>
            <a:fillRect/>
          </a:stretch>
        </p:blipFill>
        <p:spPr>
          <a:xfrm>
            <a:off x="5628112" y="1520088"/>
            <a:ext cx="3384128" cy="451057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8" name="TextBox 27"/>
          <p:cNvSpPr txBox="1"/>
          <p:nvPr/>
        </p:nvSpPr>
        <p:spPr>
          <a:xfrm>
            <a:off x="7572458" y="3119240"/>
            <a:ext cx="359594" cy="584776"/>
          </a:xfrm>
          <a:prstGeom prst="rect">
            <a:avLst/>
          </a:prstGeom>
          <a:noFill/>
        </p:spPr>
        <p:txBody>
          <a:bodyPr wrap="none" rtlCol="0">
            <a:spAutoFit/>
          </a:bodyPr>
          <a:lstStyle/>
          <a:p>
            <a:r>
              <a:rPr lang="en-US" sz="3200" dirty="0" smtClean="0">
                <a:solidFill>
                  <a:srgbClr val="FF0000"/>
                </a:solidFill>
              </a:rPr>
              <a:t>?</a:t>
            </a:r>
            <a:endParaRPr lang="en-US" sz="3200" dirty="0">
              <a:solidFill>
                <a:srgbClr val="FF0000"/>
              </a:solidFill>
            </a:endParaRPr>
          </a:p>
        </p:txBody>
      </p:sp>
      <p:cxnSp>
        <p:nvCxnSpPr>
          <p:cNvPr id="7" name="Straight Connector 6"/>
          <p:cNvCxnSpPr/>
          <p:nvPr/>
        </p:nvCxnSpPr>
        <p:spPr>
          <a:xfrm>
            <a:off x="6534731" y="2798680"/>
            <a:ext cx="1565870" cy="0"/>
          </a:xfrm>
          <a:prstGeom prst="line">
            <a:avLst/>
          </a:prstGeom>
          <a:ln>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a:off x="6534731" y="4171650"/>
            <a:ext cx="1565870" cy="0"/>
          </a:xfrm>
          <a:prstGeom prst="line">
            <a:avLst/>
          </a:prstGeom>
          <a:ln>
            <a:solidFill>
              <a:srgbClr val="FF0000"/>
            </a:solidFill>
            <a:prstDash val="sysDash"/>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6744336" y="3802318"/>
            <a:ext cx="534296" cy="369332"/>
          </a:xfrm>
          <a:prstGeom prst="rect">
            <a:avLst/>
          </a:prstGeom>
          <a:noFill/>
        </p:spPr>
        <p:txBody>
          <a:bodyPr wrap="none" rtlCol="0">
            <a:spAutoFit/>
          </a:bodyPr>
          <a:lstStyle/>
          <a:p>
            <a:r>
              <a:rPr lang="en-US" dirty="0" smtClean="0">
                <a:solidFill>
                  <a:srgbClr val="FF0000"/>
                </a:solidFill>
              </a:rPr>
              <a:t>1pb</a:t>
            </a:r>
            <a:endParaRPr lang="en-US" dirty="0">
              <a:solidFill>
                <a:srgbClr val="FF0000"/>
              </a:solidFill>
            </a:endParaRPr>
          </a:p>
        </p:txBody>
      </p:sp>
      <p:sp>
        <p:nvSpPr>
          <p:cNvPr id="27" name="TextBox 26"/>
          <p:cNvSpPr txBox="1"/>
          <p:nvPr/>
        </p:nvSpPr>
        <p:spPr>
          <a:xfrm>
            <a:off x="6744336" y="2388936"/>
            <a:ext cx="533507" cy="369332"/>
          </a:xfrm>
          <a:prstGeom prst="rect">
            <a:avLst/>
          </a:prstGeom>
          <a:noFill/>
        </p:spPr>
        <p:txBody>
          <a:bodyPr wrap="none" rtlCol="0">
            <a:spAutoFit/>
          </a:bodyPr>
          <a:lstStyle/>
          <a:p>
            <a:r>
              <a:rPr lang="en-US" dirty="0" smtClean="0">
                <a:solidFill>
                  <a:srgbClr val="FF0000"/>
                </a:solidFill>
              </a:rPr>
              <a:t>1nb</a:t>
            </a:r>
            <a:endParaRPr lang="en-US" dirty="0">
              <a:solidFill>
                <a:srgbClr val="FF0000"/>
              </a:solidFill>
            </a:endParaRPr>
          </a:p>
        </p:txBody>
      </p:sp>
      <p:sp>
        <p:nvSpPr>
          <p:cNvPr id="10" name="TextBox 9"/>
          <p:cNvSpPr txBox="1"/>
          <p:nvPr/>
        </p:nvSpPr>
        <p:spPr>
          <a:xfrm>
            <a:off x="542506" y="2219218"/>
            <a:ext cx="4475674" cy="2031325"/>
          </a:xfrm>
          <a:prstGeom prst="rect">
            <a:avLst/>
          </a:prstGeom>
          <a:noFill/>
        </p:spPr>
        <p:txBody>
          <a:bodyPr wrap="square" rtlCol="0">
            <a:spAutoFit/>
          </a:bodyPr>
          <a:lstStyle/>
          <a:p>
            <a:r>
              <a:rPr lang="en-US" dirty="0" smtClean="0">
                <a:solidFill>
                  <a:srgbClr val="FF0000"/>
                </a:solidFill>
              </a:rPr>
              <a:t>Concluded: </a:t>
            </a:r>
            <a:r>
              <a:rPr lang="en-US" dirty="0" smtClean="0"/>
              <a:t>Muon pairs with effective masses 1 GeV and 6.5 have been observed in the collisions of 30-GeV protons with a uranium target. The production cross section was seen to vary smoothly with mass exhibiting no resonant structure. </a:t>
            </a:r>
          </a:p>
          <a:p>
            <a:endParaRPr lang="en-US" dirty="0"/>
          </a:p>
        </p:txBody>
      </p:sp>
      <p:sp>
        <p:nvSpPr>
          <p:cNvPr id="12" name="TextBox 11"/>
          <p:cNvSpPr txBox="1"/>
          <p:nvPr/>
        </p:nvSpPr>
        <p:spPr>
          <a:xfrm>
            <a:off x="542506" y="1615529"/>
            <a:ext cx="3769331" cy="369332"/>
          </a:xfrm>
          <a:prstGeom prst="rect">
            <a:avLst/>
          </a:prstGeom>
          <a:noFill/>
        </p:spPr>
        <p:txBody>
          <a:bodyPr wrap="none" rtlCol="0">
            <a:spAutoFit/>
          </a:bodyPr>
          <a:lstStyle/>
          <a:p>
            <a:r>
              <a:rPr lang="en-US" dirty="0" smtClean="0">
                <a:solidFill>
                  <a:srgbClr val="FF0000"/>
                </a:solidFill>
              </a:rPr>
              <a:t>Publication:</a:t>
            </a:r>
            <a:r>
              <a:rPr lang="en-US" dirty="0" smtClean="0"/>
              <a:t> Phys. Rev. D8 (1973) 2016</a:t>
            </a:r>
            <a:endParaRPr lang="en-US" dirty="0"/>
          </a:p>
        </p:txBody>
      </p:sp>
      <p:sp>
        <p:nvSpPr>
          <p:cNvPr id="13" name="TextBox 12"/>
          <p:cNvSpPr txBox="1"/>
          <p:nvPr/>
        </p:nvSpPr>
        <p:spPr>
          <a:xfrm>
            <a:off x="542506" y="4196308"/>
            <a:ext cx="3335281" cy="923330"/>
          </a:xfrm>
          <a:prstGeom prst="rect">
            <a:avLst/>
          </a:prstGeom>
          <a:noFill/>
        </p:spPr>
        <p:txBody>
          <a:bodyPr wrap="none" rtlCol="0">
            <a:spAutoFit/>
          </a:bodyPr>
          <a:lstStyle/>
          <a:p>
            <a:r>
              <a:rPr lang="en-US" dirty="0" smtClean="0">
                <a:solidFill>
                  <a:srgbClr val="FF0000"/>
                </a:solidFill>
              </a:rPr>
              <a:t>Experimental shortcomings:</a:t>
            </a:r>
          </a:p>
          <a:p>
            <a:r>
              <a:rPr lang="en-US" dirty="0" err="1"/>
              <a:t>d</a:t>
            </a:r>
            <a:r>
              <a:rPr lang="en-US" dirty="0" err="1" smtClean="0"/>
              <a:t>imuon</a:t>
            </a:r>
            <a:r>
              <a:rPr lang="en-US" dirty="0" smtClean="0"/>
              <a:t> </a:t>
            </a:r>
            <a:r>
              <a:rPr lang="en-US" dirty="0" err="1" smtClean="0"/>
              <a:t>tesolution</a:t>
            </a:r>
            <a:r>
              <a:rPr lang="en-US" dirty="0" smtClean="0"/>
              <a:t> ~25% at 3 GeV</a:t>
            </a:r>
          </a:p>
          <a:p>
            <a:endParaRPr lang="en-US" dirty="0"/>
          </a:p>
        </p:txBody>
      </p:sp>
      <p:sp>
        <p:nvSpPr>
          <p:cNvPr id="14" name="TextBox 13"/>
          <p:cNvSpPr txBox="1"/>
          <p:nvPr/>
        </p:nvSpPr>
        <p:spPr>
          <a:xfrm>
            <a:off x="647095" y="5599146"/>
            <a:ext cx="3969729" cy="646331"/>
          </a:xfrm>
          <a:prstGeom prst="rect">
            <a:avLst/>
          </a:prstGeom>
        </p:spPr>
        <p:style>
          <a:lnRef idx="3">
            <a:schemeClr val="lt1"/>
          </a:lnRef>
          <a:fillRef idx="1">
            <a:schemeClr val="accent6"/>
          </a:fillRef>
          <a:effectRef idx="1">
            <a:schemeClr val="accent6"/>
          </a:effectRef>
          <a:fontRef idx="minor">
            <a:schemeClr val="lt1"/>
          </a:fontRef>
        </p:style>
        <p:txBody>
          <a:bodyPr wrap="square" rtlCol="0">
            <a:spAutoFit/>
          </a:bodyPr>
          <a:lstStyle/>
          <a:p>
            <a:r>
              <a:rPr lang="en-US" dirty="0" smtClean="0"/>
              <a:t>A year later S. Ting’s completed a new experiment using electron/positrons</a:t>
            </a:r>
            <a:endParaRPr lang="en-US" dirty="0"/>
          </a:p>
        </p:txBody>
      </p:sp>
      <p:sp>
        <p:nvSpPr>
          <p:cNvPr id="15" name="TextBox 14"/>
          <p:cNvSpPr txBox="1"/>
          <p:nvPr/>
        </p:nvSpPr>
        <p:spPr>
          <a:xfrm>
            <a:off x="6619720" y="4750306"/>
            <a:ext cx="1505540" cy="369332"/>
          </a:xfrm>
          <a:prstGeom prst="rect">
            <a:avLst/>
          </a:prstGeom>
          <a:noFill/>
        </p:spPr>
        <p:txBody>
          <a:bodyPr wrap="none" rtlCol="0">
            <a:spAutoFit/>
          </a:bodyPr>
          <a:lstStyle/>
          <a:p>
            <a:r>
              <a:rPr lang="en-US" dirty="0" err="1">
                <a:solidFill>
                  <a:srgbClr val="FF0000"/>
                </a:solidFill>
              </a:rPr>
              <a:t>p</a:t>
            </a:r>
            <a:r>
              <a:rPr lang="en-US" dirty="0" err="1" smtClean="0">
                <a:solidFill>
                  <a:srgbClr val="FF0000"/>
                </a:solidFill>
              </a:rPr>
              <a:t>+U</a:t>
            </a:r>
            <a:r>
              <a:rPr lang="en-US" dirty="0" smtClean="0">
                <a:solidFill>
                  <a:srgbClr val="FF0000"/>
                </a:solidFill>
              </a:rPr>
              <a:t> </a:t>
            </a:r>
            <a:r>
              <a:rPr lang="en-US" dirty="0" smtClean="0">
                <a:solidFill>
                  <a:srgbClr val="FF0000"/>
                </a:solidFill>
                <a:sym typeface="Wingdings"/>
              </a:rPr>
              <a:t></a:t>
            </a:r>
            <a:r>
              <a:rPr lang="de-DE" dirty="0" err="1" smtClean="0">
                <a:solidFill>
                  <a:srgbClr val="FF0000"/>
                </a:solidFill>
              </a:rPr>
              <a:t>μ</a:t>
            </a:r>
            <a:r>
              <a:rPr lang="de-DE" baseline="30000" dirty="0" err="1" smtClean="0">
                <a:solidFill>
                  <a:srgbClr val="FF0000"/>
                </a:solidFill>
              </a:rPr>
              <a:t>+</a:t>
            </a:r>
            <a:r>
              <a:rPr lang="de-DE" dirty="0" err="1" smtClean="0">
                <a:solidFill>
                  <a:srgbClr val="FF0000"/>
                </a:solidFill>
              </a:rPr>
              <a:t>μ</a:t>
            </a:r>
            <a:r>
              <a:rPr lang="de-DE" baseline="30000" dirty="0" smtClean="0">
                <a:solidFill>
                  <a:srgbClr val="FF0000"/>
                </a:solidFill>
              </a:rPr>
              <a:t>-</a:t>
            </a:r>
            <a:r>
              <a:rPr lang="de-DE" dirty="0" smtClean="0">
                <a:solidFill>
                  <a:srgbClr val="FF0000"/>
                </a:solidFill>
              </a:rPr>
              <a:t>+X</a:t>
            </a:r>
            <a:endParaRPr lang="en-US" dirty="0">
              <a:solidFill>
                <a:srgbClr val="FF0000"/>
              </a:solidFill>
            </a:endParaRPr>
          </a:p>
        </p:txBody>
      </p:sp>
    </p:spTree>
    <p:extLst>
      <p:ext uri="{BB962C8B-B14F-4D97-AF65-F5344CB8AC3E}">
        <p14:creationId xmlns:p14="http://schemas.microsoft.com/office/powerpoint/2010/main" val="1407642902"/>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 resonance in AGS</a:t>
            </a:r>
            <a:endParaRPr lang="en-US" dirty="0"/>
          </a:p>
        </p:txBody>
      </p:sp>
      <p:sp>
        <p:nvSpPr>
          <p:cNvPr id="3" name="Content Placeholder 2"/>
          <p:cNvSpPr>
            <a:spLocks noGrp="1"/>
          </p:cNvSpPr>
          <p:nvPr>
            <p:ph idx="1"/>
          </p:nvPr>
        </p:nvSpPr>
        <p:spPr>
          <a:xfrm>
            <a:off x="264564" y="1084845"/>
            <a:ext cx="8673696" cy="776832"/>
          </a:xfrm>
        </p:spPr>
        <p:txBody>
          <a:bodyPr>
            <a:normAutofit fontScale="77500" lnSpcReduction="20000"/>
          </a:bodyPr>
          <a:lstStyle/>
          <a:p>
            <a:r>
              <a:rPr lang="en-US" dirty="0" smtClean="0"/>
              <a:t>Fixed target experiment at BNL: proton collisions on a </a:t>
            </a:r>
            <a:r>
              <a:rPr lang="en-US" dirty="0" err="1" smtClean="0"/>
              <a:t>Berilium</a:t>
            </a:r>
            <a:r>
              <a:rPr lang="en-US" dirty="0" smtClean="0"/>
              <a:t> target</a:t>
            </a:r>
            <a:endParaRPr lang="en-US" dirty="0"/>
          </a:p>
        </p:txBody>
      </p:sp>
      <p:pic>
        <p:nvPicPr>
          <p:cNvPr id="4" name="Picture 3"/>
          <p:cNvPicPr>
            <a:picLocks noChangeAspect="1"/>
          </p:cNvPicPr>
          <p:nvPr/>
        </p:nvPicPr>
        <p:blipFill>
          <a:blip r:embed="rId3"/>
          <a:stretch>
            <a:fillRect/>
          </a:stretch>
        </p:blipFill>
        <p:spPr>
          <a:xfrm>
            <a:off x="123558" y="2104714"/>
            <a:ext cx="5355403" cy="4438435"/>
          </a:xfrm>
          <a:prstGeom prst="rect">
            <a:avLst/>
          </a:prstGeom>
        </p:spPr>
      </p:pic>
      <p:graphicFrame>
        <p:nvGraphicFramePr>
          <p:cNvPr id="5" name="Object 4"/>
          <p:cNvGraphicFramePr>
            <a:graphicFrameLocks noChangeAspect="1"/>
          </p:cNvGraphicFramePr>
          <p:nvPr>
            <p:extLst>
              <p:ext uri="{D42A27DB-BD31-4B8C-83A1-F6EECF244321}">
                <p14:modId xmlns:p14="http://schemas.microsoft.com/office/powerpoint/2010/main" val="2824658069"/>
              </p:ext>
            </p:extLst>
          </p:nvPr>
        </p:nvGraphicFramePr>
        <p:xfrm>
          <a:off x="6092036" y="1885639"/>
          <a:ext cx="2624137" cy="438150"/>
        </p:xfrm>
        <a:graphic>
          <a:graphicData uri="http://schemas.openxmlformats.org/presentationml/2006/ole">
            <mc:AlternateContent xmlns:mc="http://schemas.openxmlformats.org/markup-compatibility/2006">
              <mc:Choice xmlns:v="urn:schemas-microsoft-com:vml" Requires="v">
                <p:oleObj spid="_x0000_s115010" name="Equation" r:id="rId4" imgW="1371600" imgH="228600" progId="Equation.3">
                  <p:embed/>
                </p:oleObj>
              </mc:Choice>
              <mc:Fallback>
                <p:oleObj name="Equation" r:id="rId4" imgW="1371600" imgH="228600" progId="Equation.3">
                  <p:embed/>
                  <p:pic>
                    <p:nvPicPr>
                      <p:cNvPr id="0" name=""/>
                      <p:cNvPicPr/>
                      <p:nvPr/>
                    </p:nvPicPr>
                    <p:blipFill>
                      <a:blip r:embed="rId5"/>
                      <a:stretch>
                        <a:fillRect/>
                      </a:stretch>
                    </p:blipFill>
                    <p:spPr>
                      <a:xfrm>
                        <a:off x="6092036" y="1885639"/>
                        <a:ext cx="2624137" cy="438150"/>
                      </a:xfrm>
                      <a:prstGeom prst="rect">
                        <a:avLst/>
                      </a:prstGeom>
                    </p:spPr>
                  </p:pic>
                </p:oleObj>
              </mc:Fallback>
            </mc:AlternateContent>
          </a:graphicData>
        </a:graphic>
      </p:graphicFrame>
      <p:cxnSp>
        <p:nvCxnSpPr>
          <p:cNvPr id="7" name="Straight Arrow Connector 6"/>
          <p:cNvCxnSpPr/>
          <p:nvPr/>
        </p:nvCxnSpPr>
        <p:spPr>
          <a:xfrm flipV="1">
            <a:off x="690462" y="2104714"/>
            <a:ext cx="4697609" cy="1298087"/>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a:off x="690462" y="3402802"/>
            <a:ext cx="4697609" cy="1257556"/>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5388071" y="4475692"/>
            <a:ext cx="378416" cy="369332"/>
          </a:xfrm>
          <a:prstGeom prst="rect">
            <a:avLst/>
          </a:prstGeom>
          <a:noFill/>
        </p:spPr>
        <p:txBody>
          <a:bodyPr wrap="none" rtlCol="0">
            <a:spAutoFit/>
          </a:bodyPr>
          <a:lstStyle/>
          <a:p>
            <a:r>
              <a:rPr lang="en-US" dirty="0">
                <a:solidFill>
                  <a:srgbClr val="FF0000"/>
                </a:solidFill>
              </a:rPr>
              <a:t>e</a:t>
            </a:r>
            <a:r>
              <a:rPr lang="en-US" baseline="30000" dirty="0" smtClean="0">
                <a:solidFill>
                  <a:srgbClr val="FF0000"/>
                </a:solidFill>
              </a:rPr>
              <a:t>+</a:t>
            </a:r>
            <a:endParaRPr lang="en-US" baseline="30000" dirty="0">
              <a:solidFill>
                <a:srgbClr val="FF0000"/>
              </a:solidFill>
            </a:endParaRPr>
          </a:p>
        </p:txBody>
      </p:sp>
      <p:sp>
        <p:nvSpPr>
          <p:cNvPr id="11" name="TextBox 10"/>
          <p:cNvSpPr txBox="1"/>
          <p:nvPr/>
        </p:nvSpPr>
        <p:spPr>
          <a:xfrm>
            <a:off x="5458607" y="1885639"/>
            <a:ext cx="351378" cy="369332"/>
          </a:xfrm>
          <a:prstGeom prst="rect">
            <a:avLst/>
          </a:prstGeom>
          <a:noFill/>
        </p:spPr>
        <p:txBody>
          <a:bodyPr wrap="none" rtlCol="0">
            <a:spAutoFit/>
          </a:bodyPr>
          <a:lstStyle/>
          <a:p>
            <a:r>
              <a:rPr lang="en-US" dirty="0">
                <a:solidFill>
                  <a:srgbClr val="FF0000"/>
                </a:solidFill>
              </a:rPr>
              <a:t>e</a:t>
            </a:r>
            <a:r>
              <a:rPr lang="en-US" baseline="30000" dirty="0" smtClean="0">
                <a:solidFill>
                  <a:srgbClr val="FF0000"/>
                </a:solidFill>
              </a:rPr>
              <a:t>-</a:t>
            </a:r>
            <a:endParaRPr lang="en-US" baseline="30000" dirty="0">
              <a:solidFill>
                <a:srgbClr val="FF0000"/>
              </a:solidFill>
            </a:endParaRPr>
          </a:p>
        </p:txBody>
      </p:sp>
      <p:sp>
        <p:nvSpPr>
          <p:cNvPr id="12" name="TextBox 11"/>
          <p:cNvSpPr txBox="1"/>
          <p:nvPr/>
        </p:nvSpPr>
        <p:spPr>
          <a:xfrm>
            <a:off x="5585345" y="6367537"/>
            <a:ext cx="3467716" cy="369332"/>
          </a:xfrm>
          <a:prstGeom prst="rect">
            <a:avLst/>
          </a:prstGeom>
          <a:noFill/>
        </p:spPr>
        <p:txBody>
          <a:bodyPr wrap="none" rtlCol="0">
            <a:spAutoFit/>
          </a:bodyPr>
          <a:lstStyle/>
          <a:p>
            <a:r>
              <a:rPr lang="en-US" dirty="0" smtClean="0"/>
              <a:t>(more at tomorrow’s presentation)</a:t>
            </a:r>
            <a:endParaRPr lang="en-US" dirty="0"/>
          </a:p>
        </p:txBody>
      </p:sp>
      <p:sp>
        <p:nvSpPr>
          <p:cNvPr id="13" name="TextBox 12"/>
          <p:cNvSpPr txBox="1"/>
          <p:nvPr/>
        </p:nvSpPr>
        <p:spPr>
          <a:xfrm>
            <a:off x="5930576" y="2576759"/>
            <a:ext cx="2649970" cy="2585323"/>
          </a:xfrm>
          <a:prstGeom prst="rect">
            <a:avLst/>
          </a:prstGeom>
          <a:noFill/>
          <a:ln>
            <a:noFill/>
          </a:ln>
        </p:spPr>
        <p:txBody>
          <a:bodyPr wrap="square" rtlCol="0">
            <a:spAutoFit/>
          </a:bodyPr>
          <a:lstStyle/>
          <a:p>
            <a:r>
              <a:rPr lang="en-US" b="1" dirty="0" smtClean="0">
                <a:solidFill>
                  <a:srgbClr val="008000"/>
                </a:solidFill>
              </a:rPr>
              <a:t>Goal: </a:t>
            </a:r>
            <a:r>
              <a:rPr lang="en-US" dirty="0" smtClean="0"/>
              <a:t>measure the </a:t>
            </a:r>
            <a:r>
              <a:rPr lang="en-US" dirty="0" err="1" smtClean="0"/>
              <a:t>leptonic</a:t>
            </a:r>
            <a:r>
              <a:rPr lang="en-US" dirty="0" smtClean="0"/>
              <a:t> widths of meson decays </a:t>
            </a:r>
          </a:p>
          <a:p>
            <a:r>
              <a:rPr lang="en-US" dirty="0"/>
              <a:t>	</a:t>
            </a:r>
            <a:endParaRPr lang="en-US" dirty="0" smtClean="0"/>
          </a:p>
          <a:p>
            <a:r>
              <a:rPr lang="en-US" b="1" dirty="0" smtClean="0">
                <a:solidFill>
                  <a:srgbClr val="008000"/>
                </a:solidFill>
              </a:rPr>
              <a:t>Experimental setup:</a:t>
            </a:r>
          </a:p>
          <a:p>
            <a:r>
              <a:rPr lang="en-US" dirty="0" smtClean="0"/>
              <a:t>Two arm spectrometer</a:t>
            </a:r>
          </a:p>
          <a:p>
            <a:r>
              <a:rPr lang="en-US" dirty="0" smtClean="0"/>
              <a:t>Cherenkov counters to separate electrons from hadrons</a:t>
            </a:r>
          </a:p>
        </p:txBody>
      </p:sp>
      <p:sp>
        <p:nvSpPr>
          <p:cNvPr id="15" name="TextBox 14"/>
          <p:cNvSpPr txBox="1"/>
          <p:nvPr/>
        </p:nvSpPr>
        <p:spPr>
          <a:xfrm>
            <a:off x="272008" y="4982542"/>
            <a:ext cx="4812308" cy="1754327"/>
          </a:xfrm>
          <a:prstGeom prst="rect">
            <a:avLst/>
          </a:prstGeom>
          <a:solidFill>
            <a:schemeClr val="bg1"/>
          </a:solidFill>
        </p:spPr>
        <p:txBody>
          <a:bodyPr wrap="square" rtlCol="0">
            <a:spAutoFit/>
          </a:bodyPr>
          <a:lstStyle/>
          <a:p>
            <a:r>
              <a:rPr lang="en-US" dirty="0" smtClean="0"/>
              <a:t>Measure</a:t>
            </a:r>
          </a:p>
          <a:p>
            <a:endParaRPr lang="en-US" dirty="0"/>
          </a:p>
          <a:p>
            <a:endParaRPr lang="en-US" dirty="0" smtClean="0"/>
          </a:p>
          <a:p>
            <a:endParaRPr lang="en-US" dirty="0"/>
          </a:p>
          <a:p>
            <a:endParaRPr lang="en-US" dirty="0" smtClean="0"/>
          </a:p>
          <a:p>
            <a:endParaRPr lang="en-US" dirty="0"/>
          </a:p>
        </p:txBody>
      </p:sp>
      <p:graphicFrame>
        <p:nvGraphicFramePr>
          <p:cNvPr id="14" name="Object 13"/>
          <p:cNvGraphicFramePr>
            <a:graphicFrameLocks noChangeAspect="1"/>
          </p:cNvGraphicFramePr>
          <p:nvPr>
            <p:extLst>
              <p:ext uri="{D42A27DB-BD31-4B8C-83A1-F6EECF244321}">
                <p14:modId xmlns:p14="http://schemas.microsoft.com/office/powerpoint/2010/main" val="1578398770"/>
              </p:ext>
            </p:extLst>
          </p:nvPr>
        </p:nvGraphicFramePr>
        <p:xfrm>
          <a:off x="369890" y="5412357"/>
          <a:ext cx="4622800" cy="430213"/>
        </p:xfrm>
        <a:graphic>
          <a:graphicData uri="http://schemas.openxmlformats.org/presentationml/2006/ole">
            <mc:AlternateContent xmlns:mc="http://schemas.openxmlformats.org/markup-compatibility/2006">
              <mc:Choice xmlns:v="urn:schemas-microsoft-com:vml" Requires="v">
                <p:oleObj spid="_x0000_s115011" name="Equation" r:id="rId6" imgW="2590800" imgH="241300" progId="Equation.3">
                  <p:embed/>
                </p:oleObj>
              </mc:Choice>
              <mc:Fallback>
                <p:oleObj name="Equation" r:id="rId6" imgW="2590800" imgH="241300" progId="Equation.3">
                  <p:embed/>
                  <p:pic>
                    <p:nvPicPr>
                      <p:cNvPr id="0" name=""/>
                      <p:cNvPicPr/>
                      <p:nvPr/>
                    </p:nvPicPr>
                    <p:blipFill>
                      <a:blip r:embed="rId7"/>
                      <a:stretch>
                        <a:fillRect/>
                      </a:stretch>
                    </p:blipFill>
                    <p:spPr>
                      <a:xfrm>
                        <a:off x="369890" y="5412357"/>
                        <a:ext cx="4622800" cy="430213"/>
                      </a:xfrm>
                      <a:prstGeom prst="rect">
                        <a:avLst/>
                      </a:prstGeom>
                    </p:spPr>
                  </p:pic>
                </p:oleObj>
              </mc:Fallback>
            </mc:AlternateContent>
          </a:graphicData>
        </a:graphic>
      </p:graphicFrame>
      <p:sp>
        <p:nvSpPr>
          <p:cNvPr id="16" name="TextBox 15"/>
          <p:cNvSpPr txBox="1"/>
          <p:nvPr/>
        </p:nvSpPr>
        <p:spPr>
          <a:xfrm>
            <a:off x="272008" y="5998205"/>
            <a:ext cx="5700073" cy="369332"/>
          </a:xfrm>
          <a:prstGeom prst="rect">
            <a:avLst/>
          </a:prstGeom>
          <a:noFill/>
        </p:spPr>
        <p:txBody>
          <a:bodyPr wrap="none" rtlCol="0">
            <a:spAutoFit/>
          </a:bodyPr>
          <a:lstStyle/>
          <a:p>
            <a:r>
              <a:rPr lang="en-US" dirty="0" smtClean="0">
                <a:solidFill>
                  <a:srgbClr val="008000"/>
                </a:solidFill>
              </a:rPr>
              <a:t>Resolution:</a:t>
            </a:r>
            <a:r>
              <a:rPr lang="en-US" dirty="0" smtClean="0"/>
              <a:t> ~20 MeV great improvement over muon result</a:t>
            </a:r>
            <a:endParaRPr lang="en-US" dirty="0"/>
          </a:p>
        </p:txBody>
      </p:sp>
    </p:spTree>
    <p:extLst>
      <p:ext uri="{BB962C8B-B14F-4D97-AF65-F5344CB8AC3E}">
        <p14:creationId xmlns:p14="http://schemas.microsoft.com/office/powerpoint/2010/main" val="1784199080"/>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 resonance in AGS</a:t>
            </a:r>
            <a:endParaRPr lang="en-US" dirty="0"/>
          </a:p>
        </p:txBody>
      </p:sp>
      <p:sp>
        <p:nvSpPr>
          <p:cNvPr id="3" name="Content Placeholder 2"/>
          <p:cNvSpPr>
            <a:spLocks noGrp="1"/>
          </p:cNvSpPr>
          <p:nvPr>
            <p:ph idx="1"/>
          </p:nvPr>
        </p:nvSpPr>
        <p:spPr>
          <a:xfrm>
            <a:off x="4201274" y="4168589"/>
            <a:ext cx="4285315" cy="1314824"/>
          </a:xfrm>
        </p:spPr>
        <p:txBody>
          <a:bodyPr>
            <a:normAutofit fontScale="92500"/>
          </a:bodyPr>
          <a:lstStyle/>
          <a:p>
            <a:pPr marL="118872" indent="0">
              <a:buNone/>
            </a:pPr>
            <a:r>
              <a:rPr lang="en-US" dirty="0" smtClean="0"/>
              <a:t>Resonance found in the invariant mass spectrum</a:t>
            </a:r>
            <a:endParaRPr lang="en-US" dirty="0"/>
          </a:p>
        </p:txBody>
      </p:sp>
      <p:pic>
        <p:nvPicPr>
          <p:cNvPr id="4" name="Picture 3" descr="imgres.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47524" y="224235"/>
            <a:ext cx="2186985" cy="3129250"/>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pic>
        <p:nvPicPr>
          <p:cNvPr id="5" name="Picture 4"/>
          <p:cNvPicPr>
            <a:picLocks noChangeAspect="1"/>
          </p:cNvPicPr>
          <p:nvPr/>
        </p:nvPicPr>
        <p:blipFill>
          <a:blip r:embed="rId3"/>
          <a:stretch>
            <a:fillRect/>
          </a:stretch>
        </p:blipFill>
        <p:spPr>
          <a:xfrm>
            <a:off x="1115438" y="1101744"/>
            <a:ext cx="3206404" cy="5427599"/>
          </a:xfrm>
          <a:prstGeom prst="rect">
            <a:avLst/>
          </a:prstGeom>
        </p:spPr>
      </p:pic>
      <p:sp>
        <p:nvSpPr>
          <p:cNvPr id="6" name="TextBox 5"/>
          <p:cNvSpPr txBox="1"/>
          <p:nvPr/>
        </p:nvSpPr>
        <p:spPr>
          <a:xfrm>
            <a:off x="7216588" y="3353485"/>
            <a:ext cx="706988" cy="307777"/>
          </a:xfrm>
          <a:prstGeom prst="rect">
            <a:avLst/>
          </a:prstGeom>
          <a:noFill/>
        </p:spPr>
        <p:txBody>
          <a:bodyPr wrap="none" rtlCol="0">
            <a:spAutoFit/>
          </a:bodyPr>
          <a:lstStyle/>
          <a:p>
            <a:r>
              <a:rPr lang="en-US" sz="1400" i="1" dirty="0" smtClean="0"/>
              <a:t>S. Ting</a:t>
            </a:r>
            <a:endParaRPr lang="en-US" sz="1400" i="1" dirty="0"/>
          </a:p>
        </p:txBody>
      </p:sp>
    </p:spTree>
    <p:extLst>
      <p:ext uri="{BB962C8B-B14F-4D97-AF65-F5344CB8AC3E}">
        <p14:creationId xmlns:p14="http://schemas.microsoft.com/office/powerpoint/2010/main" val="583916738"/>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ψ</a:t>
            </a:r>
            <a:r>
              <a:rPr lang="en-US" dirty="0" smtClean="0"/>
              <a:t> resonance in SPEAR</a:t>
            </a:r>
            <a:endParaRPr lang="en-US" dirty="0"/>
          </a:p>
        </p:txBody>
      </p:sp>
      <p:sp>
        <p:nvSpPr>
          <p:cNvPr id="3" name="Content Placeholder 2"/>
          <p:cNvSpPr>
            <a:spLocks noGrp="1"/>
          </p:cNvSpPr>
          <p:nvPr>
            <p:ph idx="1"/>
          </p:nvPr>
        </p:nvSpPr>
        <p:spPr>
          <a:xfrm>
            <a:off x="264564" y="1084845"/>
            <a:ext cx="5326408" cy="2021446"/>
          </a:xfrm>
        </p:spPr>
        <p:txBody>
          <a:bodyPr>
            <a:normAutofit fontScale="70000" lnSpcReduction="20000"/>
          </a:bodyPr>
          <a:lstStyle/>
          <a:p>
            <a:r>
              <a:rPr lang="en-US" dirty="0" smtClean="0"/>
              <a:t>SPEAR </a:t>
            </a:r>
            <a:r>
              <a:rPr lang="en-US" dirty="0"/>
              <a:t>(Stanford Positron Electron Accelerating Ring) machine at SLAC, completed in 1972. SPEAR consists of a single ring some 80 meters in diameter, in which counter-rotating beams of electrons and positrons were circulated at energies up to 4 </a:t>
            </a:r>
            <a:r>
              <a:rPr lang="en-US" dirty="0" smtClean="0"/>
              <a:t>GeV</a:t>
            </a:r>
            <a:endParaRPr lang="en-US" dirty="0"/>
          </a:p>
        </p:txBody>
      </p:sp>
      <p:pic>
        <p:nvPicPr>
          <p:cNvPr id="4" name="Picture 3" descr="imgres.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21292465">
            <a:off x="272008" y="3542919"/>
            <a:ext cx="4467734" cy="300023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TextBox 5"/>
          <p:cNvSpPr txBox="1"/>
          <p:nvPr/>
        </p:nvSpPr>
        <p:spPr>
          <a:xfrm>
            <a:off x="-1228633" y="2429810"/>
            <a:ext cx="184666" cy="369332"/>
          </a:xfrm>
          <a:prstGeom prst="rect">
            <a:avLst/>
          </a:prstGeom>
          <a:noFill/>
        </p:spPr>
        <p:txBody>
          <a:bodyPr wrap="none" rtlCol="0">
            <a:spAutoFit/>
          </a:bodyPr>
          <a:lstStyle/>
          <a:p>
            <a:endParaRPr lang="en-US" dirty="0"/>
          </a:p>
        </p:txBody>
      </p:sp>
      <p:pic>
        <p:nvPicPr>
          <p:cNvPr id="10" name="Picture 9"/>
          <p:cNvPicPr>
            <a:picLocks noChangeAspect="1"/>
          </p:cNvPicPr>
          <p:nvPr/>
        </p:nvPicPr>
        <p:blipFill>
          <a:blip r:embed="rId3"/>
          <a:stretch>
            <a:fillRect/>
          </a:stretch>
        </p:blipFill>
        <p:spPr>
          <a:xfrm>
            <a:off x="5733050" y="390287"/>
            <a:ext cx="3205210" cy="228638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1" name="TextBox 10"/>
          <p:cNvSpPr txBox="1"/>
          <p:nvPr/>
        </p:nvSpPr>
        <p:spPr>
          <a:xfrm>
            <a:off x="6161001" y="2686927"/>
            <a:ext cx="2569934" cy="307777"/>
          </a:xfrm>
          <a:prstGeom prst="rect">
            <a:avLst/>
          </a:prstGeom>
          <a:noFill/>
        </p:spPr>
        <p:txBody>
          <a:bodyPr wrap="none" rtlCol="0">
            <a:spAutoFit/>
          </a:bodyPr>
          <a:lstStyle/>
          <a:p>
            <a:r>
              <a:rPr lang="en-US" sz="1400" i="1" dirty="0" smtClean="0"/>
              <a:t>G. </a:t>
            </a:r>
            <a:r>
              <a:rPr lang="en-US" sz="1400" i="1" dirty="0" err="1" smtClean="0"/>
              <a:t>Goldhaber</a:t>
            </a:r>
            <a:r>
              <a:rPr lang="en-US" sz="1400" i="1" dirty="0" smtClean="0"/>
              <a:t>, M. Perl, B. Richter</a:t>
            </a:r>
            <a:endParaRPr lang="en-US" sz="1400" i="1" dirty="0"/>
          </a:p>
        </p:txBody>
      </p:sp>
      <p:sp>
        <p:nvSpPr>
          <p:cNvPr id="12" name="TextBox 11"/>
          <p:cNvSpPr txBox="1"/>
          <p:nvPr/>
        </p:nvSpPr>
        <p:spPr>
          <a:xfrm>
            <a:off x="5397704" y="4569699"/>
            <a:ext cx="184666" cy="369332"/>
          </a:xfrm>
          <a:prstGeom prst="rect">
            <a:avLst/>
          </a:prstGeom>
          <a:noFill/>
        </p:spPr>
        <p:txBody>
          <a:bodyPr wrap="none" rtlCol="0">
            <a:spAutoFit/>
          </a:bodyPr>
          <a:lstStyle/>
          <a:p>
            <a:endParaRPr lang="en-US" dirty="0"/>
          </a:p>
        </p:txBody>
      </p:sp>
      <p:sp>
        <p:nvSpPr>
          <p:cNvPr id="13" name="TextBox 12"/>
          <p:cNvSpPr txBox="1"/>
          <p:nvPr/>
        </p:nvSpPr>
        <p:spPr>
          <a:xfrm>
            <a:off x="5465647" y="3343898"/>
            <a:ext cx="3678353" cy="1200329"/>
          </a:xfrm>
          <a:prstGeom prst="rect">
            <a:avLst/>
          </a:prstGeom>
          <a:noFill/>
        </p:spPr>
        <p:txBody>
          <a:bodyPr wrap="square" rtlCol="0">
            <a:spAutoFit/>
          </a:bodyPr>
          <a:lstStyle/>
          <a:p>
            <a:r>
              <a:rPr lang="en-US" dirty="0"/>
              <a:t>The SPEAR </a:t>
            </a:r>
            <a:r>
              <a:rPr lang="en-US" dirty="0" smtClean="0"/>
              <a:t>parameters: </a:t>
            </a:r>
            <a:endParaRPr lang="en-US" dirty="0"/>
          </a:p>
          <a:p>
            <a:r>
              <a:rPr lang="en-US" dirty="0"/>
              <a:t> 15-30 min. filling time</a:t>
            </a:r>
          </a:p>
          <a:p>
            <a:r>
              <a:rPr lang="en-US" dirty="0"/>
              <a:t> 2 h data taking</a:t>
            </a:r>
          </a:p>
          <a:p>
            <a:r>
              <a:rPr lang="hu-HU" dirty="0"/>
              <a:t> 2.6-8.0 GeV c.m. e+e</a:t>
            </a:r>
            <a:r>
              <a:rPr lang="hu-HU" baseline="30000" dirty="0"/>
              <a:t>-</a:t>
            </a:r>
            <a:r>
              <a:rPr lang="hu-HU" dirty="0"/>
              <a:t> </a:t>
            </a:r>
            <a:r>
              <a:rPr lang="hu-HU" dirty="0" smtClean="0"/>
              <a:t>energy</a:t>
            </a:r>
            <a:endParaRPr lang="hu-HU" dirty="0"/>
          </a:p>
        </p:txBody>
      </p:sp>
      <p:sp>
        <p:nvSpPr>
          <p:cNvPr id="14" name="TextBox 13"/>
          <p:cNvSpPr txBox="1"/>
          <p:nvPr/>
        </p:nvSpPr>
        <p:spPr>
          <a:xfrm>
            <a:off x="2471071" y="3614935"/>
            <a:ext cx="1268496" cy="369332"/>
          </a:xfrm>
          <a:prstGeom prst="rect">
            <a:avLst/>
          </a:prstGeom>
          <a:noFill/>
        </p:spPr>
        <p:txBody>
          <a:bodyPr wrap="none" rtlCol="0">
            <a:spAutoFit/>
          </a:bodyPr>
          <a:lstStyle/>
          <a:p>
            <a:r>
              <a:rPr lang="en-US" dirty="0" smtClean="0">
                <a:solidFill>
                  <a:srgbClr val="FF0000"/>
                </a:solidFill>
              </a:rPr>
              <a:t>SLAC </a:t>
            </a:r>
            <a:r>
              <a:rPr lang="en-US" dirty="0" err="1" smtClean="0">
                <a:solidFill>
                  <a:srgbClr val="FF0000"/>
                </a:solidFill>
              </a:rPr>
              <a:t>Linac</a:t>
            </a:r>
            <a:endParaRPr lang="en-US" dirty="0">
              <a:solidFill>
                <a:srgbClr val="FF0000"/>
              </a:solidFill>
            </a:endParaRPr>
          </a:p>
        </p:txBody>
      </p:sp>
      <p:cxnSp>
        <p:nvCxnSpPr>
          <p:cNvPr id="16" name="Straight Arrow Connector 15"/>
          <p:cNvCxnSpPr/>
          <p:nvPr/>
        </p:nvCxnSpPr>
        <p:spPr>
          <a:xfrm flipH="1">
            <a:off x="2139755" y="3984267"/>
            <a:ext cx="469365" cy="358322"/>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2747169" y="5594747"/>
            <a:ext cx="351378" cy="369332"/>
          </a:xfrm>
          <a:prstGeom prst="rect">
            <a:avLst/>
          </a:prstGeom>
          <a:noFill/>
        </p:spPr>
        <p:txBody>
          <a:bodyPr wrap="none" rtlCol="0">
            <a:spAutoFit/>
          </a:bodyPr>
          <a:lstStyle/>
          <a:p>
            <a:r>
              <a:rPr lang="en-US" b="1" dirty="0">
                <a:solidFill>
                  <a:srgbClr val="FF0000"/>
                </a:solidFill>
              </a:rPr>
              <a:t>e</a:t>
            </a:r>
            <a:r>
              <a:rPr lang="en-US" b="1" baseline="30000" dirty="0" smtClean="0">
                <a:solidFill>
                  <a:srgbClr val="FF0000"/>
                </a:solidFill>
              </a:rPr>
              <a:t>-</a:t>
            </a:r>
            <a:endParaRPr lang="en-US" b="1" baseline="30000" dirty="0">
              <a:solidFill>
                <a:srgbClr val="FF0000"/>
              </a:solidFill>
            </a:endParaRPr>
          </a:p>
        </p:txBody>
      </p:sp>
      <p:sp>
        <p:nvSpPr>
          <p:cNvPr id="19" name="TextBox 18"/>
          <p:cNvSpPr txBox="1"/>
          <p:nvPr/>
        </p:nvSpPr>
        <p:spPr>
          <a:xfrm>
            <a:off x="3465574" y="5515867"/>
            <a:ext cx="384165" cy="369332"/>
          </a:xfrm>
          <a:prstGeom prst="rect">
            <a:avLst/>
          </a:prstGeom>
          <a:noFill/>
        </p:spPr>
        <p:txBody>
          <a:bodyPr wrap="none" rtlCol="0">
            <a:spAutoFit/>
          </a:bodyPr>
          <a:lstStyle/>
          <a:p>
            <a:r>
              <a:rPr lang="en-US" b="1" dirty="0">
                <a:solidFill>
                  <a:srgbClr val="3366FF"/>
                </a:solidFill>
              </a:rPr>
              <a:t>e</a:t>
            </a:r>
            <a:r>
              <a:rPr lang="en-US" b="1" baseline="30000" dirty="0" smtClean="0">
                <a:solidFill>
                  <a:srgbClr val="3366FF"/>
                </a:solidFill>
              </a:rPr>
              <a:t>+</a:t>
            </a:r>
            <a:endParaRPr lang="en-US" b="1" baseline="30000" dirty="0">
              <a:solidFill>
                <a:srgbClr val="3366FF"/>
              </a:solidFill>
            </a:endParaRPr>
          </a:p>
        </p:txBody>
      </p:sp>
      <p:pic>
        <p:nvPicPr>
          <p:cNvPr id="20" name="Picture 19"/>
          <p:cNvPicPr>
            <a:picLocks noChangeAspect="1"/>
          </p:cNvPicPr>
          <p:nvPr/>
        </p:nvPicPr>
        <p:blipFill>
          <a:blip r:embed="rId4"/>
          <a:stretch>
            <a:fillRect/>
          </a:stretch>
        </p:blipFill>
        <p:spPr>
          <a:xfrm>
            <a:off x="5099514" y="4627063"/>
            <a:ext cx="3874248" cy="1906376"/>
          </a:xfrm>
          <a:prstGeom prst="rect">
            <a:avLst/>
          </a:prstGeom>
        </p:spPr>
      </p:pic>
    </p:spTree>
    <p:extLst>
      <p:ext uri="{BB962C8B-B14F-4D97-AF65-F5344CB8AC3E}">
        <p14:creationId xmlns:p14="http://schemas.microsoft.com/office/powerpoint/2010/main" val="3293650760"/>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November revolution</a:t>
            </a:r>
          </a:p>
        </p:txBody>
      </p:sp>
      <p:sp>
        <p:nvSpPr>
          <p:cNvPr id="3" name="Content Placeholder 2"/>
          <p:cNvSpPr>
            <a:spLocks noGrp="1"/>
          </p:cNvSpPr>
          <p:nvPr>
            <p:ph idx="1"/>
          </p:nvPr>
        </p:nvSpPr>
        <p:spPr>
          <a:xfrm>
            <a:off x="162507" y="939316"/>
            <a:ext cx="8673696" cy="5683374"/>
          </a:xfrm>
        </p:spPr>
        <p:txBody>
          <a:bodyPr/>
          <a:lstStyle/>
          <a:p>
            <a:r>
              <a:rPr lang="en-US" dirty="0"/>
              <a:t>1974: observation of the </a:t>
            </a:r>
            <a:r>
              <a:rPr lang="en-US" dirty="0">
                <a:solidFill>
                  <a:srgbClr val="FF0000"/>
                </a:solidFill>
              </a:rPr>
              <a:t>J/</a:t>
            </a:r>
            <a:r>
              <a:rPr lang="en-US" dirty="0" err="1">
                <a:solidFill>
                  <a:srgbClr val="FF0000"/>
                </a:solidFill>
              </a:rPr>
              <a:t>Ψ</a:t>
            </a:r>
            <a:r>
              <a:rPr lang="en-US" dirty="0">
                <a:solidFill>
                  <a:srgbClr val="FF0000"/>
                </a:solidFill>
              </a:rPr>
              <a:t> particle </a:t>
            </a:r>
            <a:r>
              <a:rPr lang="en-US" dirty="0"/>
              <a:t>rescues the quark </a:t>
            </a:r>
            <a:r>
              <a:rPr lang="en-US" dirty="0" smtClean="0"/>
              <a:t>model</a:t>
            </a:r>
          </a:p>
          <a:p>
            <a:endParaRPr lang="en-US" dirty="0"/>
          </a:p>
          <a:p>
            <a:pPr lvl="1"/>
            <a:r>
              <a:rPr lang="en-US" dirty="0" err="1"/>
              <a:t>C.C.Ting</a:t>
            </a:r>
            <a:r>
              <a:rPr lang="en-US" dirty="0"/>
              <a:t> et al. at Brookhaven AGS proton </a:t>
            </a:r>
            <a:r>
              <a:rPr lang="en-US" dirty="0" smtClean="0"/>
              <a:t>synchrotron (names particle J)</a:t>
            </a:r>
            <a:endParaRPr lang="en-US" dirty="0"/>
          </a:p>
          <a:p>
            <a:pPr marL="457200" lvl="1" indent="0">
              <a:buNone/>
            </a:pPr>
            <a:endParaRPr lang="en-US" dirty="0"/>
          </a:p>
          <a:p>
            <a:pPr lvl="1"/>
            <a:r>
              <a:rPr lang="en-US" dirty="0" err="1"/>
              <a:t>B.Richter</a:t>
            </a:r>
            <a:r>
              <a:rPr lang="en-US" dirty="0"/>
              <a:t> et al. at SLAC/Spear </a:t>
            </a:r>
            <a:r>
              <a:rPr lang="en-US" dirty="0" err="1"/>
              <a:t>e</a:t>
            </a:r>
            <a:r>
              <a:rPr lang="en-US" baseline="30000" dirty="0" err="1"/>
              <a:t>+</a:t>
            </a:r>
            <a:r>
              <a:rPr lang="en-US" dirty="0" err="1"/>
              <a:t>e</a:t>
            </a:r>
            <a:r>
              <a:rPr lang="en-US" baseline="30000" dirty="0"/>
              <a:t>- </a:t>
            </a:r>
            <a:r>
              <a:rPr lang="en-US" dirty="0"/>
              <a:t>collider with Mark-I </a:t>
            </a:r>
            <a:r>
              <a:rPr lang="en-US" dirty="0" smtClean="0"/>
              <a:t>detector (names particle </a:t>
            </a:r>
            <a:r>
              <a:rPr lang="en-US" dirty="0" err="1" smtClean="0">
                <a:solidFill>
                  <a:srgbClr val="000000"/>
                </a:solidFill>
              </a:rPr>
              <a:t>Ψ</a:t>
            </a:r>
            <a:r>
              <a:rPr lang="en-US" dirty="0" smtClean="0">
                <a:solidFill>
                  <a:srgbClr val="000000"/>
                </a:solidFill>
              </a:rPr>
              <a:t>)</a:t>
            </a:r>
            <a:endParaRPr lang="en-US" dirty="0">
              <a:solidFill>
                <a:srgbClr val="000000"/>
              </a:solidFill>
            </a:endParaRPr>
          </a:p>
          <a:p>
            <a:endParaRPr lang="en-US" dirty="0"/>
          </a:p>
        </p:txBody>
      </p:sp>
    </p:spTree>
    <p:extLst>
      <p:ext uri="{BB962C8B-B14F-4D97-AF65-F5344CB8AC3E}">
        <p14:creationId xmlns:p14="http://schemas.microsoft.com/office/powerpoint/2010/main" val="1602205783"/>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ψ</a:t>
            </a:r>
            <a:r>
              <a:rPr lang="en-US" dirty="0" smtClean="0"/>
              <a:t> </a:t>
            </a:r>
            <a:r>
              <a:rPr lang="en-US" dirty="0"/>
              <a:t>resonance in </a:t>
            </a:r>
            <a:r>
              <a:rPr lang="en-US" dirty="0" smtClean="0"/>
              <a:t>SPEAR/Mark I</a:t>
            </a:r>
            <a:endParaRPr lang="en-US" dirty="0"/>
          </a:p>
        </p:txBody>
      </p:sp>
      <p:sp>
        <p:nvSpPr>
          <p:cNvPr id="10" name="Content Placeholder 9"/>
          <p:cNvSpPr>
            <a:spLocks noGrp="1"/>
          </p:cNvSpPr>
          <p:nvPr>
            <p:ph idx="1"/>
          </p:nvPr>
        </p:nvSpPr>
        <p:spPr>
          <a:xfrm>
            <a:off x="264564" y="1084845"/>
            <a:ext cx="4580945" cy="2269949"/>
          </a:xfrm>
        </p:spPr>
        <p:txBody>
          <a:bodyPr>
            <a:normAutofit fontScale="55000" lnSpcReduction="20000"/>
          </a:bodyPr>
          <a:lstStyle/>
          <a:p>
            <a:pPr marL="118872" indent="0">
              <a:buNone/>
            </a:pPr>
            <a:r>
              <a:rPr lang="en-US" dirty="0" smtClean="0"/>
              <a:t>Mark I detector:  spark chambers (16)  inside a </a:t>
            </a:r>
            <a:r>
              <a:rPr lang="en-US" dirty="0" err="1" smtClean="0"/>
              <a:t>solenoidal</a:t>
            </a:r>
            <a:r>
              <a:rPr lang="en-US" dirty="0" smtClean="0"/>
              <a:t> magnet of 4.6 </a:t>
            </a:r>
            <a:r>
              <a:rPr lang="en-US" dirty="0" err="1" smtClean="0"/>
              <a:t>kG</a:t>
            </a:r>
            <a:r>
              <a:rPr lang="en-US" dirty="0"/>
              <a:t> </a:t>
            </a:r>
            <a:r>
              <a:rPr lang="en-US" dirty="0" smtClean="0"/>
              <a:t>surrounded by time of flight (</a:t>
            </a:r>
            <a:r>
              <a:rPr lang="en-US" dirty="0" err="1" smtClean="0"/>
              <a:t>tof</a:t>
            </a:r>
            <a:r>
              <a:rPr lang="en-US" dirty="0" smtClean="0"/>
              <a:t>) counters for particle velocity measurements, shower counters for photon detection and electron identification and by proportional counters embedded in iron absorbers slabs for muon identification</a:t>
            </a:r>
            <a:endParaRPr lang="en-US" dirty="0"/>
          </a:p>
        </p:txBody>
      </p:sp>
      <p:pic>
        <p:nvPicPr>
          <p:cNvPr id="16" name="Picture 15"/>
          <p:cNvPicPr>
            <a:picLocks noChangeAspect="1"/>
          </p:cNvPicPr>
          <p:nvPr/>
        </p:nvPicPr>
        <p:blipFill>
          <a:blip r:embed="rId2"/>
          <a:stretch>
            <a:fillRect/>
          </a:stretch>
        </p:blipFill>
        <p:spPr>
          <a:xfrm rot="510874">
            <a:off x="4917967" y="1239984"/>
            <a:ext cx="4433237" cy="499519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7" name="Picture 11" descr="MARKI001.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58175" y="3230543"/>
            <a:ext cx="3410220" cy="3521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TextBox 17"/>
          <p:cNvSpPr txBox="1"/>
          <p:nvPr/>
        </p:nvSpPr>
        <p:spPr>
          <a:xfrm>
            <a:off x="1187218" y="2999268"/>
            <a:ext cx="2776121" cy="369332"/>
          </a:xfrm>
          <a:prstGeom prst="rect">
            <a:avLst/>
          </a:prstGeom>
          <a:noFill/>
        </p:spPr>
        <p:txBody>
          <a:bodyPr wrap="none" rtlCol="0">
            <a:spAutoFit/>
          </a:bodyPr>
          <a:lstStyle/>
          <a:p>
            <a:r>
              <a:rPr lang="en-US" dirty="0" smtClean="0">
                <a:solidFill>
                  <a:srgbClr val="3366FF"/>
                </a:solidFill>
              </a:rPr>
              <a:t>A general purpose detector</a:t>
            </a:r>
            <a:endParaRPr lang="en-US" dirty="0">
              <a:solidFill>
                <a:srgbClr val="3366FF"/>
              </a:solidFill>
            </a:endParaRPr>
          </a:p>
        </p:txBody>
      </p:sp>
    </p:spTree>
    <p:extLst>
      <p:ext uri="{BB962C8B-B14F-4D97-AF65-F5344CB8AC3E}">
        <p14:creationId xmlns:p14="http://schemas.microsoft.com/office/powerpoint/2010/main" val="890950764"/>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ψ</a:t>
            </a:r>
            <a:r>
              <a:rPr lang="en-US" dirty="0" smtClean="0"/>
              <a:t> </a:t>
            </a:r>
            <a:r>
              <a:rPr lang="en-US" dirty="0"/>
              <a:t>resonance in </a:t>
            </a:r>
            <a:r>
              <a:rPr lang="en-US" dirty="0" smtClean="0"/>
              <a:t>SPEAR/Mark I</a:t>
            </a:r>
            <a:endParaRPr lang="en-US" dirty="0"/>
          </a:p>
        </p:txBody>
      </p:sp>
      <p:pic>
        <p:nvPicPr>
          <p:cNvPr id="12" name="Picture 11"/>
          <p:cNvPicPr>
            <a:picLocks noChangeAspect="1"/>
          </p:cNvPicPr>
          <p:nvPr/>
        </p:nvPicPr>
        <p:blipFill>
          <a:blip r:embed="rId3"/>
          <a:stretch>
            <a:fillRect/>
          </a:stretch>
        </p:blipFill>
        <p:spPr>
          <a:xfrm>
            <a:off x="6678392" y="201909"/>
            <a:ext cx="2259868" cy="3456611"/>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
        <p:nvSpPr>
          <p:cNvPr id="13" name="TextBox 12"/>
          <p:cNvSpPr txBox="1"/>
          <p:nvPr/>
        </p:nvSpPr>
        <p:spPr>
          <a:xfrm>
            <a:off x="7409641" y="3695887"/>
            <a:ext cx="931584" cy="307777"/>
          </a:xfrm>
          <a:prstGeom prst="rect">
            <a:avLst/>
          </a:prstGeom>
          <a:noFill/>
        </p:spPr>
        <p:txBody>
          <a:bodyPr wrap="none" rtlCol="0">
            <a:spAutoFit/>
          </a:bodyPr>
          <a:lstStyle/>
          <a:p>
            <a:r>
              <a:rPr lang="en-US" sz="1400" i="1" dirty="0" smtClean="0"/>
              <a:t>B. Richter</a:t>
            </a:r>
            <a:endParaRPr lang="en-US" sz="1400" i="1" dirty="0"/>
          </a:p>
        </p:txBody>
      </p:sp>
      <p:sp>
        <p:nvSpPr>
          <p:cNvPr id="3" name="Content Placeholder 2"/>
          <p:cNvSpPr>
            <a:spLocks noGrp="1"/>
          </p:cNvSpPr>
          <p:nvPr>
            <p:ph idx="1"/>
          </p:nvPr>
        </p:nvSpPr>
        <p:spPr>
          <a:xfrm>
            <a:off x="3881697" y="4192819"/>
            <a:ext cx="5239759" cy="2663737"/>
          </a:xfrm>
        </p:spPr>
        <p:txBody>
          <a:bodyPr>
            <a:normAutofit fontScale="62500" lnSpcReduction="20000"/>
          </a:bodyPr>
          <a:lstStyle/>
          <a:p>
            <a:r>
              <a:rPr lang="en-US" dirty="0" smtClean="0"/>
              <a:t>Huge counting rate in narrow range of  </a:t>
            </a:r>
            <a:r>
              <a:rPr lang="en-US" dirty="0" err="1" smtClean="0"/>
              <a:t>E</a:t>
            </a:r>
            <a:r>
              <a:rPr lang="en-US" baseline="-25000" dirty="0" err="1" smtClean="0"/>
              <a:t>beam</a:t>
            </a:r>
            <a:endParaRPr lang="en-US" baseline="-25000" dirty="0" smtClean="0"/>
          </a:p>
          <a:p>
            <a:r>
              <a:rPr lang="en-US" dirty="0" smtClean="0"/>
              <a:t>Spread of beam comes from synchrotron radiation of the beams</a:t>
            </a:r>
          </a:p>
          <a:p>
            <a:r>
              <a:rPr lang="en-US" dirty="0" smtClean="0"/>
              <a:t>Apparent width of peak = 1.3 MeV, consistent with </a:t>
            </a:r>
            <a:r>
              <a:rPr lang="en-US" dirty="0" err="1" smtClean="0"/>
              <a:t>E</a:t>
            </a:r>
            <a:r>
              <a:rPr lang="en-US" baseline="-25000" dirty="0" err="1" smtClean="0"/>
              <a:t>cm</a:t>
            </a:r>
            <a:r>
              <a:rPr lang="en-US" dirty="0" smtClean="0"/>
              <a:t> resolution</a:t>
            </a:r>
          </a:p>
          <a:p>
            <a:r>
              <a:rPr lang="en-US" dirty="0" smtClean="0"/>
              <a:t>Produced in </a:t>
            </a:r>
            <a:r>
              <a:rPr lang="en-US" dirty="0" err="1" smtClean="0"/>
              <a:t>e+e</a:t>
            </a:r>
            <a:r>
              <a:rPr lang="en-US" dirty="0" smtClean="0"/>
              <a:t>- annihilation; resonance presumed to have same quantum numbers as the photon</a:t>
            </a:r>
          </a:p>
          <a:p>
            <a:pPr lvl="1"/>
            <a:r>
              <a:rPr lang="en-US" dirty="0" smtClean="0"/>
              <a:t>J</a:t>
            </a:r>
            <a:r>
              <a:rPr lang="en-US" baseline="30000" dirty="0" smtClean="0"/>
              <a:t>PC </a:t>
            </a:r>
            <a:r>
              <a:rPr lang="en-US" dirty="0" smtClean="0"/>
              <a:t>= 1</a:t>
            </a:r>
            <a:r>
              <a:rPr lang="en-US" baseline="30000" dirty="0" smtClean="0"/>
              <a:t>--</a:t>
            </a:r>
            <a:r>
              <a:rPr lang="en-US" dirty="0" smtClean="0"/>
              <a:t> </a:t>
            </a:r>
            <a:endParaRPr lang="en-US" dirty="0"/>
          </a:p>
        </p:txBody>
      </p:sp>
      <p:graphicFrame>
        <p:nvGraphicFramePr>
          <p:cNvPr id="9" name="Object 8"/>
          <p:cNvGraphicFramePr>
            <a:graphicFrameLocks noChangeAspect="1"/>
          </p:cNvGraphicFramePr>
          <p:nvPr>
            <p:extLst>
              <p:ext uri="{D42A27DB-BD31-4B8C-83A1-F6EECF244321}">
                <p14:modId xmlns:p14="http://schemas.microsoft.com/office/powerpoint/2010/main" val="1013326335"/>
              </p:ext>
            </p:extLst>
          </p:nvPr>
        </p:nvGraphicFramePr>
        <p:xfrm>
          <a:off x="1077367" y="1017340"/>
          <a:ext cx="3790950" cy="436562"/>
        </p:xfrm>
        <a:graphic>
          <a:graphicData uri="http://schemas.openxmlformats.org/presentationml/2006/ole">
            <mc:AlternateContent xmlns:mc="http://schemas.openxmlformats.org/markup-compatibility/2006">
              <mc:Choice xmlns:v="urn:schemas-microsoft-com:vml" Requires="v">
                <p:oleObj spid="_x0000_s119931" name="Equation" r:id="rId4" imgW="1981200" imgH="228600" progId="Equation.3">
                  <p:embed/>
                </p:oleObj>
              </mc:Choice>
              <mc:Fallback>
                <p:oleObj name="Equation" r:id="rId4" imgW="1981200" imgH="228600" progId="Equation.3">
                  <p:embed/>
                  <p:pic>
                    <p:nvPicPr>
                      <p:cNvPr id="0" name=""/>
                      <p:cNvPicPr/>
                      <p:nvPr/>
                    </p:nvPicPr>
                    <p:blipFill>
                      <a:blip r:embed="rId5"/>
                      <a:stretch>
                        <a:fillRect/>
                      </a:stretch>
                    </p:blipFill>
                    <p:spPr>
                      <a:xfrm>
                        <a:off x="1077367" y="1017340"/>
                        <a:ext cx="3790950" cy="436562"/>
                      </a:xfrm>
                      <a:prstGeom prst="rect">
                        <a:avLst/>
                      </a:prstGeom>
                    </p:spPr>
                  </p:pic>
                </p:oleObj>
              </mc:Fallback>
            </mc:AlternateContent>
          </a:graphicData>
        </a:graphic>
      </p:graphicFrame>
      <p:pic>
        <p:nvPicPr>
          <p:cNvPr id="7" name="Picture 6"/>
          <p:cNvPicPr>
            <a:picLocks noChangeAspect="1"/>
          </p:cNvPicPr>
          <p:nvPr/>
        </p:nvPicPr>
        <p:blipFill>
          <a:blip r:embed="rId6"/>
          <a:stretch>
            <a:fillRect/>
          </a:stretch>
        </p:blipFill>
        <p:spPr>
          <a:xfrm>
            <a:off x="0" y="1459447"/>
            <a:ext cx="3904241" cy="5496761"/>
          </a:xfrm>
          <a:prstGeom prst="rect">
            <a:avLst/>
          </a:prstGeom>
        </p:spPr>
      </p:pic>
      <p:sp>
        <p:nvSpPr>
          <p:cNvPr id="15" name="TextBox 14"/>
          <p:cNvSpPr txBox="1"/>
          <p:nvPr/>
        </p:nvSpPr>
        <p:spPr>
          <a:xfrm>
            <a:off x="4047937" y="1876350"/>
            <a:ext cx="2362809" cy="1200329"/>
          </a:xfrm>
          <a:prstGeom prst="rect">
            <a:avLst/>
          </a:prstGeom>
          <a:noFill/>
        </p:spPr>
        <p:txBody>
          <a:bodyPr wrap="none" rtlCol="0">
            <a:spAutoFit/>
          </a:bodyPr>
          <a:lstStyle/>
          <a:p>
            <a:r>
              <a:rPr lang="en-US" b="1" dirty="0" smtClean="0">
                <a:solidFill>
                  <a:srgbClr val="3366FF"/>
                </a:solidFill>
              </a:rPr>
              <a:t>Width </a:t>
            </a:r>
          </a:p>
          <a:p>
            <a:r>
              <a:rPr lang="en-US" b="1" dirty="0" smtClean="0">
                <a:solidFill>
                  <a:srgbClr val="3366FF"/>
                </a:solidFill>
              </a:rPr>
              <a:t>BW cross section</a:t>
            </a:r>
          </a:p>
          <a:p>
            <a:r>
              <a:rPr lang="en-US" b="1" dirty="0" smtClean="0">
                <a:solidFill>
                  <a:srgbClr val="3366FF"/>
                </a:solidFill>
              </a:rPr>
              <a:t>+beam spread (Gauss)</a:t>
            </a:r>
          </a:p>
          <a:p>
            <a:r>
              <a:rPr lang="en-US" b="1" dirty="0" smtClean="0">
                <a:solidFill>
                  <a:srgbClr val="3366FF"/>
                </a:solidFill>
              </a:rPr>
              <a:t>+</a:t>
            </a:r>
            <a:r>
              <a:rPr lang="en-US" b="1" dirty="0" err="1" smtClean="0">
                <a:solidFill>
                  <a:srgbClr val="3366FF"/>
                </a:solidFill>
              </a:rPr>
              <a:t>radiative</a:t>
            </a:r>
            <a:r>
              <a:rPr lang="en-US" b="1" dirty="0" smtClean="0">
                <a:solidFill>
                  <a:srgbClr val="3366FF"/>
                </a:solidFill>
              </a:rPr>
              <a:t> effects</a:t>
            </a:r>
            <a:endParaRPr lang="en-US" b="1" dirty="0">
              <a:solidFill>
                <a:srgbClr val="3366FF"/>
              </a:solidFill>
            </a:endParaRPr>
          </a:p>
        </p:txBody>
      </p:sp>
      <p:sp>
        <p:nvSpPr>
          <p:cNvPr id="16" name="TextBox 15"/>
          <p:cNvSpPr txBox="1"/>
          <p:nvPr/>
        </p:nvSpPr>
        <p:spPr>
          <a:xfrm>
            <a:off x="2586573" y="2341340"/>
            <a:ext cx="386269" cy="369332"/>
          </a:xfrm>
          <a:prstGeom prst="rect">
            <a:avLst/>
          </a:prstGeom>
          <a:noFill/>
        </p:spPr>
        <p:txBody>
          <a:bodyPr wrap="none" rtlCol="0">
            <a:spAutoFit/>
          </a:bodyPr>
          <a:lstStyle/>
          <a:p>
            <a:r>
              <a:rPr lang="en-US" dirty="0" err="1" smtClean="0"/>
              <a:t>Γ</a:t>
            </a:r>
            <a:r>
              <a:rPr lang="en-US" baseline="-25000" dirty="0" err="1" smtClean="0"/>
              <a:t>h</a:t>
            </a:r>
            <a:endParaRPr lang="en-US" baseline="-25000" dirty="0"/>
          </a:p>
        </p:txBody>
      </p:sp>
      <p:sp>
        <p:nvSpPr>
          <p:cNvPr id="17" name="TextBox 16"/>
          <p:cNvSpPr txBox="1"/>
          <p:nvPr/>
        </p:nvSpPr>
        <p:spPr>
          <a:xfrm>
            <a:off x="2586573" y="4073674"/>
            <a:ext cx="393031" cy="369332"/>
          </a:xfrm>
          <a:prstGeom prst="rect">
            <a:avLst/>
          </a:prstGeom>
          <a:noFill/>
        </p:spPr>
        <p:txBody>
          <a:bodyPr wrap="none" rtlCol="0">
            <a:spAutoFit/>
          </a:bodyPr>
          <a:lstStyle/>
          <a:p>
            <a:r>
              <a:rPr lang="en-US" dirty="0" err="1" smtClean="0"/>
              <a:t>Γ</a:t>
            </a:r>
            <a:r>
              <a:rPr lang="en-US" baseline="-25000" dirty="0" err="1" smtClean="0"/>
              <a:t>μ</a:t>
            </a:r>
            <a:endParaRPr lang="en-US" baseline="-25000" dirty="0"/>
          </a:p>
        </p:txBody>
      </p:sp>
      <p:sp>
        <p:nvSpPr>
          <p:cNvPr id="18" name="TextBox 17"/>
          <p:cNvSpPr txBox="1"/>
          <p:nvPr/>
        </p:nvSpPr>
        <p:spPr>
          <a:xfrm>
            <a:off x="2615069" y="5480764"/>
            <a:ext cx="380934" cy="369332"/>
          </a:xfrm>
          <a:prstGeom prst="rect">
            <a:avLst/>
          </a:prstGeom>
          <a:noFill/>
        </p:spPr>
        <p:txBody>
          <a:bodyPr wrap="none" rtlCol="0">
            <a:spAutoFit/>
          </a:bodyPr>
          <a:lstStyle/>
          <a:p>
            <a:r>
              <a:rPr lang="en-US" dirty="0" err="1" smtClean="0"/>
              <a:t>Γ</a:t>
            </a:r>
            <a:r>
              <a:rPr lang="en-US" baseline="-25000" dirty="0" err="1"/>
              <a:t>e</a:t>
            </a:r>
            <a:endParaRPr lang="en-US" baseline="-25000" dirty="0"/>
          </a:p>
        </p:txBody>
      </p:sp>
    </p:spTree>
    <p:extLst>
      <p:ext uri="{BB962C8B-B14F-4D97-AF65-F5344CB8AC3E}">
        <p14:creationId xmlns:p14="http://schemas.microsoft.com/office/powerpoint/2010/main" val="1299429107"/>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a:t>
            </a:r>
            <a:r>
              <a:rPr lang="en-US" dirty="0" err="1" smtClean="0"/>
              <a:t>ψ</a:t>
            </a:r>
            <a:r>
              <a:rPr lang="en-US" dirty="0" smtClean="0"/>
              <a:t> discovery</a:t>
            </a:r>
            <a:endParaRPr lang="en-US" dirty="0"/>
          </a:p>
        </p:txBody>
      </p:sp>
      <p:sp>
        <p:nvSpPr>
          <p:cNvPr id="3" name="Content Placeholder 2"/>
          <p:cNvSpPr>
            <a:spLocks noGrp="1"/>
          </p:cNvSpPr>
          <p:nvPr>
            <p:ph idx="1"/>
          </p:nvPr>
        </p:nvSpPr>
        <p:spPr>
          <a:xfrm>
            <a:off x="156392" y="1084269"/>
            <a:ext cx="8781868" cy="3996305"/>
          </a:xfrm>
        </p:spPr>
        <p:txBody>
          <a:bodyPr>
            <a:normAutofit fontScale="92500" lnSpcReduction="20000"/>
          </a:bodyPr>
          <a:lstStyle/>
          <a:p>
            <a:r>
              <a:rPr lang="en-US" dirty="0" smtClean="0"/>
              <a:t>Properties of the J</a:t>
            </a:r>
            <a:r>
              <a:rPr lang="en-US" dirty="0"/>
              <a:t>/</a:t>
            </a:r>
            <a:r>
              <a:rPr lang="en-US" dirty="0" err="1"/>
              <a:t>ψ</a:t>
            </a:r>
            <a:r>
              <a:rPr lang="en-US" dirty="0"/>
              <a:t> </a:t>
            </a:r>
            <a:endParaRPr lang="en-US" dirty="0" smtClean="0"/>
          </a:p>
          <a:p>
            <a:pPr lvl="1"/>
            <a:r>
              <a:rPr lang="en-US" dirty="0" smtClean="0"/>
              <a:t>produced as a narrow resonance</a:t>
            </a:r>
          </a:p>
          <a:p>
            <a:pPr lvl="2"/>
            <a:r>
              <a:rPr lang="en-US" dirty="0" smtClean="0"/>
              <a:t>not </a:t>
            </a:r>
            <a:r>
              <a:rPr lang="en-US" dirty="0"/>
              <a:t>consistent with standard strong </a:t>
            </a:r>
            <a:r>
              <a:rPr lang="en-US" dirty="0" smtClean="0"/>
              <a:t>decay</a:t>
            </a:r>
          </a:p>
          <a:p>
            <a:pPr lvl="2"/>
            <a:r>
              <a:rPr lang="en-US" dirty="0"/>
              <a:t>m</a:t>
            </a:r>
            <a:r>
              <a:rPr lang="en-US" dirty="0" smtClean="0"/>
              <a:t>ust </a:t>
            </a:r>
            <a:r>
              <a:rPr lang="en-US" dirty="0"/>
              <a:t>be conserved quantum number that suppresses strong </a:t>
            </a:r>
            <a:r>
              <a:rPr lang="en-US" dirty="0" smtClean="0"/>
              <a:t>decay</a:t>
            </a:r>
          </a:p>
          <a:p>
            <a:pPr lvl="1"/>
            <a:r>
              <a:rPr lang="en-US" dirty="0" smtClean="0"/>
              <a:t>decays into leptons </a:t>
            </a:r>
            <a:r>
              <a:rPr lang="en-US" dirty="0"/>
              <a:t>(electromagnetically!) with </a:t>
            </a:r>
            <a:r>
              <a:rPr lang="en-US" dirty="0" smtClean="0"/>
              <a:t>significant probability</a:t>
            </a:r>
          </a:p>
          <a:p>
            <a:pPr lvl="1"/>
            <a:r>
              <a:rPr lang="en-US" dirty="0"/>
              <a:t>mass is larger than the proton mass !!! (1.5 GeV </a:t>
            </a:r>
            <a:r>
              <a:rPr lang="en-US" dirty="0" smtClean="0"/>
              <a:t>)</a:t>
            </a:r>
          </a:p>
          <a:p>
            <a:pPr marL="118872" indent="0">
              <a:buNone/>
            </a:pPr>
            <a:endParaRPr lang="en-US" dirty="0" smtClean="0"/>
          </a:p>
          <a:p>
            <a:r>
              <a:rPr lang="en-US" dirty="0" smtClean="0"/>
              <a:t>Quickly interpreted </a:t>
            </a:r>
            <a:r>
              <a:rPr lang="en-US" dirty="0"/>
              <a:t>as a bound state of two </a:t>
            </a:r>
            <a:r>
              <a:rPr lang="en-US" dirty="0" smtClean="0"/>
              <a:t>new quarks </a:t>
            </a:r>
            <a:r>
              <a:rPr lang="en-US" dirty="0" smtClean="0">
                <a:sym typeface="Wingdings"/>
              </a:rPr>
              <a:t></a:t>
            </a:r>
            <a:r>
              <a:rPr lang="en-US" dirty="0" smtClean="0"/>
              <a:t> “charm quark” </a:t>
            </a:r>
            <a:r>
              <a:rPr lang="en-US" dirty="0" smtClean="0">
                <a:sym typeface="Wingdings"/>
              </a:rPr>
              <a:t> </a:t>
            </a:r>
            <a:r>
              <a:rPr lang="en-US" dirty="0" err="1" smtClean="0">
                <a:sym typeface="Wingdings"/>
              </a:rPr>
              <a:t>charmonium</a:t>
            </a:r>
            <a:endParaRPr lang="en-US" dirty="0" smtClean="0">
              <a:sym typeface="Wingdings"/>
            </a:endParaRPr>
          </a:p>
          <a:p>
            <a:pPr marL="457200" lvl="1" indent="0">
              <a:buNone/>
            </a:pPr>
            <a:endParaRPr lang="en-US" dirty="0"/>
          </a:p>
          <a:p>
            <a:pPr marL="118872" indent="0">
              <a:buNone/>
            </a:pPr>
            <a:endParaRPr lang="en-US" dirty="0" smtClean="0"/>
          </a:p>
        </p:txBody>
      </p:sp>
    </p:spTree>
    <p:extLst>
      <p:ext uri="{BB962C8B-B14F-4D97-AF65-F5344CB8AC3E}">
        <p14:creationId xmlns:p14="http://schemas.microsoft.com/office/powerpoint/2010/main" val="2193057881"/>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Determining the J/</a:t>
            </a:r>
            <a:r>
              <a:rPr lang="en-US" dirty="0" err="1" smtClean="0"/>
              <a:t>ψ</a:t>
            </a:r>
            <a:r>
              <a:rPr lang="en-US" dirty="0" smtClean="0"/>
              <a:t> width</a:t>
            </a:r>
            <a:endParaRPr lang="en-US" dirty="0"/>
          </a:p>
        </p:txBody>
      </p:sp>
      <p:sp>
        <p:nvSpPr>
          <p:cNvPr id="3" name="Content Placeholder 2"/>
          <p:cNvSpPr>
            <a:spLocks noGrp="1"/>
          </p:cNvSpPr>
          <p:nvPr>
            <p:ph idx="1"/>
          </p:nvPr>
        </p:nvSpPr>
        <p:spPr>
          <a:xfrm>
            <a:off x="156392" y="956736"/>
            <a:ext cx="8845560" cy="2094705"/>
          </a:xfrm>
        </p:spPr>
        <p:txBody>
          <a:bodyPr>
            <a:normAutofit fontScale="92500" lnSpcReduction="20000"/>
          </a:bodyPr>
          <a:lstStyle/>
          <a:p>
            <a:r>
              <a:rPr lang="en-US" dirty="0" smtClean="0"/>
              <a:t>Observed </a:t>
            </a:r>
            <a:r>
              <a:rPr lang="en-US" dirty="0"/>
              <a:t>width of the peaks are dominated by </a:t>
            </a:r>
            <a:r>
              <a:rPr lang="en-US" dirty="0" smtClean="0"/>
              <a:t> </a:t>
            </a:r>
            <a:r>
              <a:rPr lang="en-US" dirty="0"/>
              <a:t>experimental </a:t>
            </a:r>
            <a:r>
              <a:rPr lang="en-US" dirty="0" smtClean="0"/>
              <a:t>resolution</a:t>
            </a:r>
          </a:p>
          <a:p>
            <a:endParaRPr lang="en-US" dirty="0" smtClean="0"/>
          </a:p>
          <a:p>
            <a:r>
              <a:rPr lang="en-US" dirty="0" smtClean="0"/>
              <a:t>Determine the true decay length will tell us what type of interaction of the decay</a:t>
            </a:r>
            <a:endParaRPr lang="en-US" dirty="0"/>
          </a:p>
          <a:p>
            <a:endParaRPr lang="en-US" dirty="0"/>
          </a:p>
        </p:txBody>
      </p:sp>
      <p:sp>
        <p:nvSpPr>
          <p:cNvPr id="5" name="Slide Number Placeholder 4"/>
          <p:cNvSpPr>
            <a:spLocks noGrp="1"/>
          </p:cNvSpPr>
          <p:nvPr>
            <p:ph type="sldNum" sz="quarter" idx="12"/>
          </p:nvPr>
        </p:nvSpPr>
        <p:spPr/>
        <p:txBody>
          <a:bodyPr/>
          <a:lstStyle/>
          <a:p>
            <a:fld id="{9648F39E-9C37-485F-AC97-16BB4BDF9F49}" type="slidenum">
              <a:rPr kumimoji="0" lang="en-US" smtClean="0"/>
              <a:t>23</a:t>
            </a:fld>
            <a:endParaRPr kumimoji="0" lang="en-US"/>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29993" y="3587290"/>
            <a:ext cx="3881438" cy="2881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8" name="Line 4"/>
          <p:cNvSpPr>
            <a:spLocks noChangeShapeType="1"/>
          </p:cNvSpPr>
          <p:nvPr/>
        </p:nvSpPr>
        <p:spPr bwMode="auto">
          <a:xfrm flipV="1">
            <a:off x="6970712" y="5377614"/>
            <a:ext cx="358775" cy="3175"/>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 name="Text Box 144"/>
          <p:cNvSpPr txBox="1">
            <a:spLocks noChangeArrowheads="1"/>
          </p:cNvSpPr>
          <p:nvPr/>
        </p:nvSpPr>
        <p:spPr bwMode="auto">
          <a:xfrm>
            <a:off x="2201093" y="6209285"/>
            <a:ext cx="3698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GB" dirty="0"/>
              <a:t>E</a:t>
            </a:r>
          </a:p>
        </p:txBody>
      </p:sp>
      <p:sp>
        <p:nvSpPr>
          <p:cNvPr id="13" name="Line 147"/>
          <p:cNvSpPr>
            <a:spLocks noChangeShapeType="1"/>
          </p:cNvSpPr>
          <p:nvPr/>
        </p:nvSpPr>
        <p:spPr bwMode="auto">
          <a:xfrm flipV="1">
            <a:off x="1980335" y="5380788"/>
            <a:ext cx="765402" cy="1"/>
          </a:xfrm>
          <a:prstGeom prst="line">
            <a:avLst/>
          </a:prstGeom>
          <a:noFill/>
          <a:ln w="2857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4" name="Text Box 148"/>
          <p:cNvSpPr txBox="1">
            <a:spLocks noChangeArrowheads="1"/>
          </p:cNvSpPr>
          <p:nvPr/>
        </p:nvSpPr>
        <p:spPr bwMode="auto">
          <a:xfrm>
            <a:off x="1946989" y="5388645"/>
            <a:ext cx="95748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r>
              <a:rPr lang="en-GB" b="1" dirty="0" err="1">
                <a:latin typeface="Symbol" charset="0"/>
              </a:rPr>
              <a:t>D</a:t>
            </a:r>
            <a:r>
              <a:rPr lang="en-GB" b="1" dirty="0" err="1"/>
              <a:t>E</a:t>
            </a:r>
            <a:r>
              <a:rPr lang="en-GB" b="1" baseline="-25000" dirty="0" err="1"/>
              <a:t>beam</a:t>
            </a:r>
            <a:endParaRPr lang="en-GB" dirty="0"/>
          </a:p>
        </p:txBody>
      </p:sp>
      <p:sp>
        <p:nvSpPr>
          <p:cNvPr id="16" name="Line 155"/>
          <p:cNvSpPr>
            <a:spLocks noChangeShapeType="1"/>
          </p:cNvSpPr>
          <p:nvPr/>
        </p:nvSpPr>
        <p:spPr bwMode="auto">
          <a:xfrm>
            <a:off x="1845972" y="5914983"/>
            <a:ext cx="0" cy="265112"/>
          </a:xfrm>
          <a:prstGeom prst="line">
            <a:avLst/>
          </a:prstGeom>
          <a:noFill/>
          <a:ln w="12700" cmpd="sng">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7" name="Line 156"/>
          <p:cNvSpPr>
            <a:spLocks noChangeShapeType="1"/>
          </p:cNvSpPr>
          <p:nvPr/>
        </p:nvSpPr>
        <p:spPr bwMode="auto">
          <a:xfrm>
            <a:off x="2783207" y="5951780"/>
            <a:ext cx="0" cy="265113"/>
          </a:xfrm>
          <a:prstGeom prst="line">
            <a:avLst/>
          </a:prstGeom>
          <a:noFill/>
          <a:ln w="12700" cmpd="sng">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8" name="Text Box 158"/>
          <p:cNvSpPr txBox="1">
            <a:spLocks noChangeArrowheads="1"/>
          </p:cNvSpPr>
          <p:nvPr/>
        </p:nvSpPr>
        <p:spPr bwMode="auto">
          <a:xfrm>
            <a:off x="1701509" y="6072450"/>
            <a:ext cx="336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GB" dirty="0"/>
              <a:t>3</a:t>
            </a:r>
          </a:p>
        </p:txBody>
      </p:sp>
      <p:sp>
        <p:nvSpPr>
          <p:cNvPr id="19" name="Text Box 159"/>
          <p:cNvSpPr txBox="1">
            <a:spLocks noChangeArrowheads="1"/>
          </p:cNvSpPr>
          <p:nvPr/>
        </p:nvSpPr>
        <p:spPr bwMode="auto">
          <a:xfrm>
            <a:off x="2556311" y="6093516"/>
            <a:ext cx="717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GB" dirty="0"/>
              <a:t>3.15</a:t>
            </a:r>
          </a:p>
        </p:txBody>
      </p:sp>
      <p:cxnSp>
        <p:nvCxnSpPr>
          <p:cNvPr id="15" name="Straight Connector 14"/>
          <p:cNvCxnSpPr/>
          <p:nvPr/>
        </p:nvCxnSpPr>
        <p:spPr>
          <a:xfrm>
            <a:off x="554427" y="6073875"/>
            <a:ext cx="3402194" cy="14430"/>
          </a:xfrm>
          <a:prstGeom prst="line">
            <a:avLst/>
          </a:prstGeom>
          <a:ln w="12700"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flipV="1">
            <a:off x="566621" y="3587290"/>
            <a:ext cx="0" cy="2472155"/>
          </a:xfrm>
          <a:prstGeom prst="line">
            <a:avLst/>
          </a:prstGeom>
          <a:ln w="12700"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34" name="Freeform 33"/>
          <p:cNvSpPr/>
          <p:nvPr/>
        </p:nvSpPr>
        <p:spPr>
          <a:xfrm>
            <a:off x="536413" y="4637043"/>
            <a:ext cx="3376916" cy="1403399"/>
          </a:xfrm>
          <a:custGeom>
            <a:avLst/>
            <a:gdLst>
              <a:gd name="connsiteX0" fmla="*/ 0 w 3593381"/>
              <a:gd name="connsiteY0" fmla="*/ 1269906 h 1403399"/>
              <a:gd name="connsiteX1" fmla="*/ 1197794 w 3593381"/>
              <a:gd name="connsiteY1" fmla="*/ 1168894 h 1403399"/>
              <a:gd name="connsiteX2" fmla="*/ 1962650 w 3593381"/>
              <a:gd name="connsiteY2" fmla="*/ 40 h 1403399"/>
              <a:gd name="connsiteX3" fmla="*/ 2626488 w 3593381"/>
              <a:gd name="connsiteY3" fmla="*/ 1212185 h 1403399"/>
              <a:gd name="connsiteX4" fmla="*/ 3593381 w 3593381"/>
              <a:gd name="connsiteY4" fmla="*/ 1399779 h 14033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93381" h="1403399">
                <a:moveTo>
                  <a:pt x="0" y="1269906"/>
                </a:moveTo>
                <a:cubicBezTo>
                  <a:pt x="435343" y="1325222"/>
                  <a:pt x="870686" y="1380538"/>
                  <a:pt x="1197794" y="1168894"/>
                </a:cubicBezTo>
                <a:cubicBezTo>
                  <a:pt x="1524902" y="957250"/>
                  <a:pt x="1724534" y="-7175"/>
                  <a:pt x="1962650" y="40"/>
                </a:cubicBezTo>
                <a:cubicBezTo>
                  <a:pt x="2200766" y="7255"/>
                  <a:pt x="2354700" y="978895"/>
                  <a:pt x="2626488" y="1212185"/>
                </a:cubicBezTo>
                <a:cubicBezTo>
                  <a:pt x="2898277" y="1445475"/>
                  <a:pt x="3593381" y="1399779"/>
                  <a:pt x="3593381" y="1399779"/>
                </a:cubicBezTo>
              </a:path>
            </a:pathLst>
          </a:custGeom>
          <a:ln w="9525" cmpd="sng">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rgbClr val="FF0000"/>
              </a:solidFill>
            </a:endParaRPr>
          </a:p>
        </p:txBody>
      </p:sp>
      <p:sp>
        <p:nvSpPr>
          <p:cNvPr id="35" name="TextBox 34"/>
          <p:cNvSpPr txBox="1"/>
          <p:nvPr/>
        </p:nvSpPr>
        <p:spPr>
          <a:xfrm>
            <a:off x="1547942" y="3750596"/>
            <a:ext cx="1616548" cy="369332"/>
          </a:xfrm>
          <a:prstGeom prst="rect">
            <a:avLst/>
          </a:prstGeom>
          <a:noFill/>
        </p:spPr>
        <p:txBody>
          <a:bodyPr wrap="none" rtlCol="0">
            <a:spAutoFit/>
          </a:bodyPr>
          <a:lstStyle/>
          <a:p>
            <a:r>
              <a:rPr lang="en-US" dirty="0" smtClean="0"/>
              <a:t>Observed peak</a:t>
            </a:r>
            <a:endParaRPr lang="en-US" dirty="0"/>
          </a:p>
        </p:txBody>
      </p:sp>
      <p:sp>
        <p:nvSpPr>
          <p:cNvPr id="36" name="TextBox 35"/>
          <p:cNvSpPr txBox="1"/>
          <p:nvPr/>
        </p:nvSpPr>
        <p:spPr>
          <a:xfrm>
            <a:off x="7511859" y="3750596"/>
            <a:ext cx="1118816" cy="369332"/>
          </a:xfrm>
          <a:prstGeom prst="rect">
            <a:avLst/>
          </a:prstGeom>
          <a:noFill/>
        </p:spPr>
        <p:txBody>
          <a:bodyPr wrap="none" rtlCol="0">
            <a:spAutoFit/>
          </a:bodyPr>
          <a:lstStyle/>
          <a:p>
            <a:r>
              <a:rPr lang="en-US" dirty="0" smtClean="0"/>
              <a:t>True peak</a:t>
            </a:r>
            <a:endParaRPr lang="en-US" dirty="0"/>
          </a:p>
        </p:txBody>
      </p:sp>
    </p:spTree>
    <p:extLst>
      <p:ext uri="{BB962C8B-B14F-4D97-AF65-F5344CB8AC3E}">
        <p14:creationId xmlns:p14="http://schemas.microsoft.com/office/powerpoint/2010/main" val="4149299376"/>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2008" y="0"/>
            <a:ext cx="9005580" cy="939316"/>
          </a:xfrm>
        </p:spPr>
        <p:txBody>
          <a:bodyPr>
            <a:normAutofit fontScale="90000"/>
          </a:bodyPr>
          <a:lstStyle/>
          <a:p>
            <a:r>
              <a:rPr lang="en-US" dirty="0" smtClean="0"/>
              <a:t>Determining the J/</a:t>
            </a:r>
            <a:r>
              <a:rPr lang="en-US" dirty="0" err="1" smtClean="0"/>
              <a:t>ψ</a:t>
            </a:r>
            <a:r>
              <a:rPr lang="en-US" dirty="0" smtClean="0"/>
              <a:t> width – </a:t>
            </a:r>
            <a:r>
              <a:rPr lang="en-US" dirty="0" err="1" smtClean="0"/>
              <a:t>Breit</a:t>
            </a:r>
            <a:r>
              <a:rPr lang="en-US" dirty="0"/>
              <a:t>-</a:t>
            </a:r>
            <a:r>
              <a:rPr lang="en-US" dirty="0" smtClean="0"/>
              <a:t>Wigner decays</a:t>
            </a:r>
            <a:endParaRPr lang="en-US" dirty="0"/>
          </a:p>
        </p:txBody>
      </p:sp>
      <p:sp>
        <p:nvSpPr>
          <p:cNvPr id="3" name="Content Placeholder 2"/>
          <p:cNvSpPr>
            <a:spLocks noGrp="1"/>
          </p:cNvSpPr>
          <p:nvPr>
            <p:ph idx="1"/>
          </p:nvPr>
        </p:nvSpPr>
        <p:spPr/>
        <p:txBody>
          <a:bodyPr/>
          <a:lstStyle/>
          <a:p>
            <a:r>
              <a:rPr lang="en-US" dirty="0" smtClean="0"/>
              <a:t>True width, </a:t>
            </a:r>
            <a:r>
              <a:rPr lang="en-US" dirty="0" err="1" smtClean="0"/>
              <a:t>Breit</a:t>
            </a:r>
            <a:r>
              <a:rPr lang="en-US" dirty="0" smtClean="0"/>
              <a:t>-Wigner</a:t>
            </a:r>
            <a:endParaRPr lang="en-US" dirty="0"/>
          </a:p>
        </p:txBody>
      </p:sp>
      <p:graphicFrame>
        <p:nvGraphicFramePr>
          <p:cNvPr id="6" name="Object 55"/>
          <p:cNvGraphicFramePr>
            <a:graphicFrameLocks noChangeAspect="1"/>
          </p:cNvGraphicFramePr>
          <p:nvPr>
            <p:extLst>
              <p:ext uri="{D42A27DB-BD31-4B8C-83A1-F6EECF244321}">
                <p14:modId xmlns:p14="http://schemas.microsoft.com/office/powerpoint/2010/main" val="3250134640"/>
              </p:ext>
            </p:extLst>
          </p:nvPr>
        </p:nvGraphicFramePr>
        <p:xfrm>
          <a:off x="1534100" y="1903939"/>
          <a:ext cx="5953815" cy="2231772"/>
        </p:xfrm>
        <a:graphic>
          <a:graphicData uri="http://schemas.openxmlformats.org/presentationml/2006/ole">
            <mc:AlternateContent xmlns:mc="http://schemas.openxmlformats.org/markup-compatibility/2006">
              <mc:Choice xmlns:v="urn:schemas-microsoft-com:vml" Requires="v">
                <p:oleObj spid="_x0000_s109768" name="Equation" r:id="rId3" imgW="3187700" imgH="1193800" progId="Equation.3">
                  <p:embed/>
                </p:oleObj>
              </mc:Choice>
              <mc:Fallback>
                <p:oleObj name="Equation" r:id="rId3" imgW="3187700" imgH="1193800" progId="Equation.3">
                  <p:embed/>
                  <p:pic>
                    <p:nvPicPr>
                      <p:cNvPr id="0" name=""/>
                      <p:cNvPicPr>
                        <a:picLocks noChangeAspect="1" noChangeArrowheads="1"/>
                      </p:cNvPicPr>
                      <p:nvPr/>
                    </p:nvPicPr>
                    <p:blipFill>
                      <a:blip r:embed="rId4"/>
                      <a:srcRect/>
                      <a:stretch>
                        <a:fillRect/>
                      </a:stretch>
                    </p:blipFill>
                    <p:spPr bwMode="auto">
                      <a:xfrm>
                        <a:off x="1534100" y="1903939"/>
                        <a:ext cx="5953815" cy="2231772"/>
                      </a:xfrm>
                      <a:prstGeom prst="rect">
                        <a:avLst/>
                      </a:prstGeom>
                      <a:noFill/>
                      <a:ln>
                        <a:noFill/>
                      </a:ln>
                      <a:effectLst/>
                    </p:spPr>
                  </p:pic>
                </p:oleObj>
              </mc:Fallback>
            </mc:AlternateContent>
          </a:graphicData>
        </a:graphic>
      </p:graphicFrame>
      <p:sp>
        <p:nvSpPr>
          <p:cNvPr id="7" name="TextBox 6"/>
          <p:cNvSpPr txBox="1"/>
          <p:nvPr/>
        </p:nvSpPr>
        <p:spPr>
          <a:xfrm>
            <a:off x="1534100" y="4287096"/>
            <a:ext cx="7061784" cy="1477328"/>
          </a:xfrm>
          <a:prstGeom prst="rect">
            <a:avLst/>
          </a:prstGeom>
          <a:noFill/>
        </p:spPr>
        <p:txBody>
          <a:bodyPr wrap="square" rtlCol="0">
            <a:spAutoFit/>
          </a:bodyPr>
          <a:lstStyle/>
          <a:p>
            <a:r>
              <a:rPr lang="en-US" dirty="0" smtClean="0"/>
              <a:t>E, CMS energy, determine by the experiment</a:t>
            </a:r>
          </a:p>
          <a:p>
            <a:r>
              <a:rPr lang="en-US" dirty="0" smtClean="0"/>
              <a:t>E</a:t>
            </a:r>
            <a:r>
              <a:rPr lang="en-US" baseline="-25000" dirty="0" smtClean="0"/>
              <a:t>R</a:t>
            </a:r>
            <a:r>
              <a:rPr lang="en-US" dirty="0" smtClean="0"/>
              <a:t> resonance peak energy, observed in result</a:t>
            </a:r>
          </a:p>
          <a:p>
            <a:r>
              <a:rPr lang="en-US" dirty="0" err="1" smtClean="0"/>
              <a:t>Γ</a:t>
            </a:r>
            <a:r>
              <a:rPr lang="en-US" dirty="0" smtClean="0"/>
              <a:t> total width, </a:t>
            </a:r>
            <a:r>
              <a:rPr lang="en-US" dirty="0" err="1"/>
              <a:t>Γ</a:t>
            </a:r>
            <a:r>
              <a:rPr lang="en-US" dirty="0" smtClean="0"/>
              <a:t> </a:t>
            </a:r>
            <a:r>
              <a:rPr lang="en-US" baseline="-25000" dirty="0" err="1" smtClean="0"/>
              <a:t>e+e</a:t>
            </a:r>
            <a:r>
              <a:rPr lang="en-US" baseline="-25000" dirty="0" smtClean="0"/>
              <a:t>- </a:t>
            </a:r>
            <a:r>
              <a:rPr lang="en-US" dirty="0" smtClean="0"/>
              <a:t>partial width to </a:t>
            </a:r>
            <a:r>
              <a:rPr lang="en-US" dirty="0" err="1" smtClean="0"/>
              <a:t>e</a:t>
            </a:r>
            <a:r>
              <a:rPr lang="en-US" baseline="30000" dirty="0" err="1" smtClean="0"/>
              <a:t>+</a:t>
            </a:r>
            <a:r>
              <a:rPr lang="en-US" dirty="0" err="1" smtClean="0"/>
              <a:t>e</a:t>
            </a:r>
            <a:r>
              <a:rPr lang="en-US" baseline="30000" dirty="0" smtClean="0"/>
              <a:t>-</a:t>
            </a:r>
            <a:r>
              <a:rPr lang="en-US" dirty="0" smtClean="0"/>
              <a:t>: ratio measurement 0.06</a:t>
            </a:r>
          </a:p>
          <a:p>
            <a:r>
              <a:rPr lang="en-US" dirty="0"/>
              <a:t>s</a:t>
            </a:r>
            <a:r>
              <a:rPr lang="en-US" baseline="-25000" dirty="0" smtClean="0"/>
              <a:t>1</a:t>
            </a:r>
            <a:r>
              <a:rPr lang="en-US" dirty="0" smtClean="0"/>
              <a:t>=s</a:t>
            </a:r>
            <a:r>
              <a:rPr lang="en-US" baseline="-25000" dirty="0" smtClean="0"/>
              <a:t>2</a:t>
            </a:r>
            <a:r>
              <a:rPr lang="en-US" dirty="0" smtClean="0"/>
              <a:t>= ½ and assume J=1 </a:t>
            </a:r>
            <a:endParaRPr lang="en-US" dirty="0"/>
          </a:p>
          <a:p>
            <a:endParaRPr lang="en-US" dirty="0"/>
          </a:p>
        </p:txBody>
      </p:sp>
    </p:spTree>
    <p:extLst>
      <p:ext uri="{BB962C8B-B14F-4D97-AF65-F5344CB8AC3E}">
        <p14:creationId xmlns:p14="http://schemas.microsoft.com/office/powerpoint/2010/main" val="1138474424"/>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2008" y="0"/>
            <a:ext cx="9067534" cy="939316"/>
          </a:xfrm>
        </p:spPr>
        <p:txBody>
          <a:bodyPr>
            <a:normAutofit fontScale="90000"/>
          </a:bodyPr>
          <a:lstStyle/>
          <a:p>
            <a:r>
              <a:rPr lang="en-US" dirty="0"/>
              <a:t>Determining the J/</a:t>
            </a:r>
            <a:r>
              <a:rPr lang="en-US" dirty="0" err="1"/>
              <a:t>ψ</a:t>
            </a:r>
            <a:r>
              <a:rPr lang="en-US" dirty="0"/>
              <a:t> width – </a:t>
            </a:r>
            <a:r>
              <a:rPr lang="en-US" dirty="0" err="1"/>
              <a:t>Breit</a:t>
            </a:r>
            <a:r>
              <a:rPr lang="en-US" dirty="0"/>
              <a:t>-Wigner decays</a:t>
            </a:r>
          </a:p>
        </p:txBody>
      </p:sp>
      <p:sp>
        <p:nvSpPr>
          <p:cNvPr id="3" name="Content Placeholder 2"/>
          <p:cNvSpPr>
            <a:spLocks noGrp="1"/>
          </p:cNvSpPr>
          <p:nvPr>
            <p:ph idx="1"/>
          </p:nvPr>
        </p:nvSpPr>
        <p:spPr/>
        <p:txBody>
          <a:bodyPr>
            <a:normAutofit/>
          </a:bodyPr>
          <a:lstStyle/>
          <a:p>
            <a:r>
              <a:rPr lang="en-US" dirty="0"/>
              <a:t>Total cross section </a:t>
            </a:r>
            <a:r>
              <a:rPr lang="en-US" dirty="0" smtClean="0"/>
              <a:t>measured is </a:t>
            </a:r>
            <a:r>
              <a:rPr lang="en-US" dirty="0"/>
              <a:t>800 </a:t>
            </a:r>
            <a:r>
              <a:rPr lang="en-US" dirty="0" err="1" smtClean="0"/>
              <a:t>nb</a:t>
            </a:r>
            <a:endParaRPr lang="en-US" dirty="0" smtClean="0"/>
          </a:p>
          <a:p>
            <a:r>
              <a:rPr lang="en-US" dirty="0" smtClean="0"/>
              <a:t>We can extract the total decay length </a:t>
            </a:r>
          </a:p>
          <a:p>
            <a:endParaRPr lang="en-US" dirty="0"/>
          </a:p>
          <a:p>
            <a:endParaRPr lang="en-US" dirty="0" smtClean="0"/>
          </a:p>
          <a:p>
            <a:endParaRPr lang="en-US" dirty="0"/>
          </a:p>
          <a:p>
            <a:endParaRPr lang="en-US" dirty="0" smtClean="0"/>
          </a:p>
          <a:p>
            <a:r>
              <a:rPr lang="en-US" dirty="0"/>
              <a:t>Compare with other </a:t>
            </a:r>
            <a:r>
              <a:rPr lang="en-US" dirty="0" smtClean="0"/>
              <a:t>mesons </a:t>
            </a:r>
            <a:r>
              <a:rPr lang="en-US" dirty="0"/>
              <a:t>formed from light quarks (u, d, s) </a:t>
            </a:r>
          </a:p>
          <a:p>
            <a:pPr lvl="1"/>
            <a:r>
              <a:rPr lang="en-US" dirty="0" err="1" smtClean="0"/>
              <a:t>ρ</a:t>
            </a:r>
            <a:r>
              <a:rPr lang="en-US" dirty="0" smtClean="0"/>
              <a:t>(</a:t>
            </a:r>
            <a:r>
              <a:rPr lang="en-US" dirty="0"/>
              <a:t>776 MeV) </a:t>
            </a:r>
            <a:r>
              <a:rPr lang="en-US" dirty="0" err="1"/>
              <a:t>Γ</a:t>
            </a:r>
            <a:r>
              <a:rPr lang="en-US" dirty="0" smtClean="0"/>
              <a:t>= </a:t>
            </a:r>
            <a:r>
              <a:rPr lang="en-US" dirty="0"/>
              <a:t>150 MeV, </a:t>
            </a:r>
            <a:r>
              <a:rPr lang="en-US" dirty="0" err="1" smtClean="0"/>
              <a:t>ω</a:t>
            </a:r>
            <a:r>
              <a:rPr lang="en-US" dirty="0" smtClean="0"/>
              <a:t>(</a:t>
            </a:r>
            <a:r>
              <a:rPr lang="en-US" dirty="0"/>
              <a:t>784 MeV) </a:t>
            </a:r>
            <a:r>
              <a:rPr lang="en-US" dirty="0" err="1"/>
              <a:t>Γ</a:t>
            </a:r>
            <a:r>
              <a:rPr lang="en-US" dirty="0" smtClean="0"/>
              <a:t> </a:t>
            </a:r>
            <a:r>
              <a:rPr lang="en-US" dirty="0"/>
              <a:t>= 8.4 </a:t>
            </a:r>
            <a:r>
              <a:rPr lang="en-US" dirty="0" smtClean="0"/>
              <a:t>MeV</a:t>
            </a:r>
            <a:endParaRPr lang="en-US" dirty="0"/>
          </a:p>
          <a:p>
            <a:pPr lvl="1"/>
            <a:r>
              <a:rPr lang="en-US" dirty="0" smtClean="0">
                <a:solidFill>
                  <a:srgbClr val="FF0000"/>
                </a:solidFill>
              </a:rPr>
              <a:t>J/</a:t>
            </a:r>
            <a:r>
              <a:rPr lang="en-US" dirty="0" err="1" smtClean="0">
                <a:solidFill>
                  <a:srgbClr val="FF0000"/>
                </a:solidFill>
              </a:rPr>
              <a:t>Ψ</a:t>
            </a:r>
            <a:r>
              <a:rPr lang="en-US" dirty="0">
                <a:solidFill>
                  <a:srgbClr val="FF0000"/>
                </a:solidFill>
              </a:rPr>
              <a:t> </a:t>
            </a:r>
            <a:r>
              <a:rPr lang="en-US" dirty="0" smtClean="0">
                <a:solidFill>
                  <a:srgbClr val="FF0000"/>
                </a:solidFill>
              </a:rPr>
              <a:t>width is </a:t>
            </a:r>
            <a:r>
              <a:rPr lang="en-US" dirty="0">
                <a:solidFill>
                  <a:srgbClr val="FF0000"/>
                </a:solidFill>
              </a:rPr>
              <a:t>extremely </a:t>
            </a:r>
            <a:r>
              <a:rPr lang="en-US" dirty="0" smtClean="0">
                <a:solidFill>
                  <a:srgbClr val="FF0000"/>
                </a:solidFill>
              </a:rPr>
              <a:t>small </a:t>
            </a:r>
            <a:r>
              <a:rPr lang="en-US" dirty="0">
                <a:solidFill>
                  <a:srgbClr val="FF0000"/>
                </a:solidFill>
              </a:rPr>
              <a:t>!</a:t>
            </a:r>
          </a:p>
          <a:p>
            <a:endParaRPr lang="en-US" dirty="0"/>
          </a:p>
          <a:p>
            <a:endParaRPr lang="en-US" dirty="0"/>
          </a:p>
        </p:txBody>
      </p:sp>
      <p:graphicFrame>
        <p:nvGraphicFramePr>
          <p:cNvPr id="6" name="Object 161"/>
          <p:cNvGraphicFramePr>
            <a:graphicFrameLocks noChangeAspect="1"/>
          </p:cNvGraphicFramePr>
          <p:nvPr>
            <p:extLst>
              <p:ext uri="{D42A27DB-BD31-4B8C-83A1-F6EECF244321}">
                <p14:modId xmlns:p14="http://schemas.microsoft.com/office/powerpoint/2010/main" val="3491877089"/>
              </p:ext>
            </p:extLst>
          </p:nvPr>
        </p:nvGraphicFramePr>
        <p:xfrm>
          <a:off x="2125663" y="2265363"/>
          <a:ext cx="4613275" cy="1562100"/>
        </p:xfrm>
        <a:graphic>
          <a:graphicData uri="http://schemas.openxmlformats.org/presentationml/2006/ole">
            <mc:AlternateContent xmlns:mc="http://schemas.openxmlformats.org/markup-compatibility/2006">
              <mc:Choice xmlns:v="urn:schemas-microsoft-com:vml" Requires="v">
                <p:oleObj spid="_x0000_s110792" name="Equation" r:id="rId3" imgW="2400300" imgH="812800" progId="Equation.3">
                  <p:embed/>
                </p:oleObj>
              </mc:Choice>
              <mc:Fallback>
                <p:oleObj name="Equation" r:id="rId3" imgW="2400300" imgH="812800" progId="Equation.3">
                  <p:embed/>
                  <p:pic>
                    <p:nvPicPr>
                      <p:cNvPr id="0" name=""/>
                      <p:cNvPicPr>
                        <a:picLocks noChangeAspect="1" noChangeArrowheads="1"/>
                      </p:cNvPicPr>
                      <p:nvPr/>
                    </p:nvPicPr>
                    <p:blipFill>
                      <a:blip r:embed="rId4"/>
                      <a:srcRect/>
                      <a:stretch>
                        <a:fillRect/>
                      </a:stretch>
                    </p:blipFill>
                    <p:spPr bwMode="auto">
                      <a:xfrm>
                        <a:off x="2125663" y="2265363"/>
                        <a:ext cx="4613275" cy="1562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7" name="Rounded Rectangle 6"/>
          <p:cNvSpPr/>
          <p:nvPr/>
        </p:nvSpPr>
        <p:spPr>
          <a:xfrm>
            <a:off x="4939383" y="3097345"/>
            <a:ext cx="1912375" cy="569371"/>
          </a:xfrm>
          <a:prstGeom prst="roundRect">
            <a:avLst/>
          </a:prstGeom>
          <a:noFill/>
          <a:ln w="5715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8" name="TextBox 7"/>
          <p:cNvSpPr txBox="1"/>
          <p:nvPr/>
        </p:nvSpPr>
        <p:spPr>
          <a:xfrm>
            <a:off x="7489707" y="3190866"/>
            <a:ext cx="1654293" cy="646331"/>
          </a:xfrm>
          <a:prstGeom prst="rect">
            <a:avLst/>
          </a:prstGeom>
          <a:noFill/>
        </p:spPr>
        <p:txBody>
          <a:bodyPr wrap="square" rtlCol="0">
            <a:spAutoFit/>
          </a:bodyPr>
          <a:lstStyle/>
          <a:p>
            <a:r>
              <a:rPr lang="en-US" dirty="0" smtClean="0">
                <a:solidFill>
                  <a:srgbClr val="3366FF"/>
                </a:solidFill>
              </a:rPr>
              <a:t>Mark I results 0.068 MeV</a:t>
            </a:r>
            <a:endParaRPr lang="en-US" dirty="0">
              <a:solidFill>
                <a:srgbClr val="3366FF"/>
              </a:solidFill>
            </a:endParaRPr>
          </a:p>
        </p:txBody>
      </p:sp>
    </p:spTree>
    <p:extLst>
      <p:ext uri="{BB962C8B-B14F-4D97-AF65-F5344CB8AC3E}">
        <p14:creationId xmlns:p14="http://schemas.microsoft.com/office/powerpoint/2010/main" val="3420618157"/>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makes </a:t>
            </a:r>
            <a:r>
              <a:rPr lang="en-US" dirty="0" err="1" smtClean="0"/>
              <a:t>charmonium</a:t>
            </a:r>
            <a:r>
              <a:rPr lang="en-US" dirty="0" smtClean="0"/>
              <a:t> special ?</a:t>
            </a:r>
            <a:endParaRPr lang="en-US" dirty="0"/>
          </a:p>
        </p:txBody>
      </p:sp>
      <p:sp>
        <p:nvSpPr>
          <p:cNvPr id="3" name="Content Placeholder 2"/>
          <p:cNvSpPr>
            <a:spLocks noGrp="1"/>
          </p:cNvSpPr>
          <p:nvPr>
            <p:ph idx="1"/>
          </p:nvPr>
        </p:nvSpPr>
        <p:spPr/>
        <p:txBody>
          <a:bodyPr>
            <a:normAutofit/>
          </a:bodyPr>
          <a:lstStyle/>
          <a:p>
            <a:r>
              <a:rPr lang="en-US" dirty="0"/>
              <a:t>Charm quark mass  1:5 GeV</a:t>
            </a:r>
          </a:p>
          <a:p>
            <a:endParaRPr lang="en-US" dirty="0"/>
          </a:p>
          <a:p>
            <a:r>
              <a:rPr lang="en-US" dirty="0" err="1" smtClean="0"/>
              <a:t>Charmonium</a:t>
            </a:r>
            <a:r>
              <a:rPr lang="en-US" dirty="0" smtClean="0"/>
              <a:t> </a:t>
            </a:r>
            <a:r>
              <a:rPr lang="en-US" dirty="0"/>
              <a:t>bound state almost </a:t>
            </a:r>
            <a:r>
              <a:rPr lang="en-US" dirty="0" smtClean="0"/>
              <a:t>non-relativistic:  β~0.4</a:t>
            </a:r>
            <a:endParaRPr lang="en-US" dirty="0"/>
          </a:p>
          <a:p>
            <a:pPr marL="118872" indent="0">
              <a:buNone/>
            </a:pPr>
            <a:r>
              <a:rPr lang="en-US" dirty="0"/>
              <a:t> </a:t>
            </a:r>
            <a:endParaRPr lang="en-US" dirty="0" smtClean="0"/>
          </a:p>
          <a:p>
            <a:r>
              <a:rPr lang="en-US" dirty="0" smtClean="0"/>
              <a:t>Can </a:t>
            </a:r>
            <a:r>
              <a:rPr lang="en-US" dirty="0"/>
              <a:t>treat using non-relativistic QM (with </a:t>
            </a:r>
            <a:r>
              <a:rPr lang="en-US" dirty="0" err="1" smtClean="0"/>
              <a:t>perturbative</a:t>
            </a:r>
            <a:r>
              <a:rPr lang="en-US" dirty="0"/>
              <a:t> </a:t>
            </a:r>
            <a:r>
              <a:rPr lang="en-US" dirty="0" smtClean="0"/>
              <a:t>relativistic </a:t>
            </a:r>
            <a:r>
              <a:rPr lang="en-US" dirty="0"/>
              <a:t>corrections</a:t>
            </a:r>
            <a:r>
              <a:rPr lang="en-US" dirty="0" smtClean="0"/>
              <a:t>)</a:t>
            </a:r>
          </a:p>
          <a:p>
            <a:endParaRPr lang="en-US" dirty="0"/>
          </a:p>
          <a:p>
            <a:r>
              <a:rPr lang="en-US" dirty="0"/>
              <a:t>In fact the discovery of J/</a:t>
            </a:r>
            <a:r>
              <a:rPr lang="en-US" dirty="0" err="1"/>
              <a:t>Ψ</a:t>
            </a:r>
            <a:r>
              <a:rPr lang="en-US" dirty="0"/>
              <a:t> had a remarkable resemblance with the </a:t>
            </a:r>
            <a:r>
              <a:rPr lang="en-US" dirty="0" err="1"/>
              <a:t>positronium</a:t>
            </a:r>
            <a:endParaRPr lang="en-US" dirty="0"/>
          </a:p>
          <a:p>
            <a:endParaRPr lang="en-US" dirty="0" smtClean="0"/>
          </a:p>
        </p:txBody>
      </p:sp>
    </p:spTree>
    <p:extLst>
      <p:ext uri="{BB962C8B-B14F-4D97-AF65-F5344CB8AC3E}">
        <p14:creationId xmlns:p14="http://schemas.microsoft.com/office/powerpoint/2010/main" val="169046570"/>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Resemblance with </a:t>
            </a:r>
            <a:r>
              <a:rPr lang="en-US" dirty="0" err="1" smtClean="0"/>
              <a:t>Positronium</a:t>
            </a:r>
            <a:endParaRPr lang="en-US" dirty="0"/>
          </a:p>
        </p:txBody>
      </p:sp>
      <p:sp>
        <p:nvSpPr>
          <p:cNvPr id="3" name="Content Placeholder 2"/>
          <p:cNvSpPr>
            <a:spLocks noGrp="1"/>
          </p:cNvSpPr>
          <p:nvPr>
            <p:ph idx="1"/>
          </p:nvPr>
        </p:nvSpPr>
        <p:spPr/>
        <p:txBody>
          <a:bodyPr/>
          <a:lstStyle/>
          <a:p>
            <a:r>
              <a:rPr lang="en-US" dirty="0" smtClean="0"/>
              <a:t>Bound states of quarks can be regarded as hydrogen energy levels in the electron/proton system (</a:t>
            </a:r>
            <a:r>
              <a:rPr lang="en-US" dirty="0" err="1" smtClean="0"/>
              <a:t>positronium</a:t>
            </a:r>
            <a:r>
              <a:rPr lang="en-US" dirty="0" smtClean="0"/>
              <a:t>)</a:t>
            </a:r>
          </a:p>
          <a:p>
            <a:endParaRPr lang="en-US" dirty="0" smtClean="0"/>
          </a:p>
          <a:p>
            <a:r>
              <a:rPr lang="en-US" dirty="0" smtClean="0"/>
              <a:t>The energy spacing between these levels are very large and we regard them as different particles</a:t>
            </a:r>
          </a:p>
          <a:p>
            <a:endParaRPr lang="en-US" dirty="0" smtClean="0"/>
          </a:p>
          <a:p>
            <a:pPr marL="457200" lvl="1" indent="0">
              <a:buNone/>
            </a:pPr>
            <a:endParaRPr lang="en-US" dirty="0"/>
          </a:p>
        </p:txBody>
      </p:sp>
    </p:spTree>
    <p:extLst>
      <p:ext uri="{BB962C8B-B14F-4D97-AF65-F5344CB8AC3E}">
        <p14:creationId xmlns:p14="http://schemas.microsoft.com/office/powerpoint/2010/main" val="2290944388"/>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Positronium</a:t>
            </a:r>
            <a:endParaRPr lang="en-US" dirty="0"/>
          </a:p>
        </p:txBody>
      </p:sp>
      <p:sp>
        <p:nvSpPr>
          <p:cNvPr id="3" name="Content Placeholder 2"/>
          <p:cNvSpPr>
            <a:spLocks noGrp="1"/>
          </p:cNvSpPr>
          <p:nvPr>
            <p:ph idx="1"/>
          </p:nvPr>
        </p:nvSpPr>
        <p:spPr>
          <a:xfrm>
            <a:off x="156393" y="1032923"/>
            <a:ext cx="6326566" cy="5674054"/>
          </a:xfrm>
        </p:spPr>
        <p:txBody>
          <a:bodyPr>
            <a:normAutofit fontScale="92500" lnSpcReduction="10000"/>
          </a:bodyPr>
          <a:lstStyle/>
          <a:p>
            <a:r>
              <a:rPr lang="en-US" dirty="0" smtClean="0"/>
              <a:t>Bound state of electron and positron, non-relativistic</a:t>
            </a:r>
            <a:endParaRPr lang="en-US" dirty="0"/>
          </a:p>
          <a:p>
            <a:pPr lvl="1"/>
            <a:r>
              <a:rPr lang="en-US" dirty="0" smtClean="0"/>
              <a:t>2 particles orbiting about a common center</a:t>
            </a:r>
          </a:p>
          <a:p>
            <a:pPr lvl="1"/>
            <a:r>
              <a:rPr lang="en-US" dirty="0" smtClean="0"/>
              <a:t>Solve hydrogen atom (</a:t>
            </a:r>
            <a:r>
              <a:rPr lang="en-US" dirty="0" err="1" smtClean="0"/>
              <a:t>Schroedinger</a:t>
            </a:r>
            <a:r>
              <a:rPr lang="en-US" dirty="0" smtClean="0"/>
              <a:t> equation) but with reduced mass </a:t>
            </a:r>
            <a:r>
              <a:rPr lang="en-US" dirty="0" err="1" smtClean="0"/>
              <a:t>m</a:t>
            </a:r>
            <a:r>
              <a:rPr lang="en-US" baseline="-25000" dirty="0" err="1" smtClean="0"/>
              <a:t>red</a:t>
            </a:r>
            <a:r>
              <a:rPr lang="en-US" dirty="0" smtClean="0"/>
              <a:t> = m/2, using Coulombs potential V(r) = - e</a:t>
            </a:r>
            <a:r>
              <a:rPr lang="en-US" baseline="30000" dirty="0" smtClean="0"/>
              <a:t>2</a:t>
            </a:r>
            <a:r>
              <a:rPr lang="en-US" dirty="0" smtClean="0"/>
              <a:t>/r</a:t>
            </a:r>
          </a:p>
          <a:p>
            <a:pPr lvl="1"/>
            <a:endParaRPr lang="en-US" dirty="0"/>
          </a:p>
          <a:p>
            <a:pPr lvl="1"/>
            <a:endParaRPr lang="en-US" dirty="0" smtClean="0"/>
          </a:p>
          <a:p>
            <a:pPr lvl="1"/>
            <a:r>
              <a:rPr lang="en-US" dirty="0" smtClean="0"/>
              <a:t>Wave functions are the same as Hydrogen’s with Bohr radius </a:t>
            </a:r>
            <a:r>
              <a:rPr lang="en-US" dirty="0" err="1" smtClean="0"/>
              <a:t>a</a:t>
            </a:r>
            <a:r>
              <a:rPr lang="en-US" baseline="30000" dirty="0" err="1" smtClean="0"/>
              <a:t>pos</a:t>
            </a:r>
            <a:r>
              <a:rPr lang="en-US" dirty="0" smtClean="0"/>
              <a:t> = 2a=1.06 10</a:t>
            </a:r>
            <a:r>
              <a:rPr lang="en-US" baseline="30000" dirty="0" smtClean="0"/>
              <a:t>-8</a:t>
            </a:r>
            <a:r>
              <a:rPr lang="en-US" dirty="0" smtClean="0"/>
              <a:t> cm (doubled)</a:t>
            </a:r>
            <a:endParaRPr lang="en-US" dirty="0"/>
          </a:p>
        </p:txBody>
      </p:sp>
      <p:sp>
        <p:nvSpPr>
          <p:cNvPr id="6" name="Oval 2"/>
          <p:cNvSpPr>
            <a:spLocks noChangeArrowheads="1"/>
          </p:cNvSpPr>
          <p:nvPr/>
        </p:nvSpPr>
        <p:spPr bwMode="auto">
          <a:xfrm>
            <a:off x="7610703" y="1898651"/>
            <a:ext cx="369887" cy="423862"/>
          </a:xfrm>
          <a:prstGeom prst="ellipse">
            <a:avLst/>
          </a:prstGeom>
          <a:solidFill>
            <a:srgbClr val="C0C0C0"/>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 name="Oval 3"/>
          <p:cNvSpPr>
            <a:spLocks noChangeArrowheads="1"/>
          </p:cNvSpPr>
          <p:nvPr/>
        </p:nvSpPr>
        <p:spPr bwMode="auto">
          <a:xfrm>
            <a:off x="7842478" y="3122613"/>
            <a:ext cx="369887" cy="423863"/>
          </a:xfrm>
          <a:prstGeom prst="ellipse">
            <a:avLst/>
          </a:prstGeom>
          <a:solidFill>
            <a:srgbClr val="EAEAEA"/>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 name="Line 4"/>
          <p:cNvSpPr>
            <a:spLocks noChangeShapeType="1"/>
          </p:cNvSpPr>
          <p:nvPr/>
        </p:nvSpPr>
        <p:spPr bwMode="auto">
          <a:xfrm>
            <a:off x="7821840" y="2322513"/>
            <a:ext cx="146050" cy="781050"/>
          </a:xfrm>
          <a:prstGeom prst="line">
            <a:avLst/>
          </a:prstGeom>
          <a:noFill/>
          <a:ln w="3810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 name="Text Box 5"/>
          <p:cNvSpPr txBox="1">
            <a:spLocks noChangeArrowheads="1"/>
          </p:cNvSpPr>
          <p:nvPr/>
        </p:nvSpPr>
        <p:spPr bwMode="auto">
          <a:xfrm>
            <a:off x="7821840" y="1572491"/>
            <a:ext cx="37841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GB" dirty="0"/>
              <a:t>e</a:t>
            </a:r>
            <a:r>
              <a:rPr lang="en-GB" baseline="30000" dirty="0"/>
              <a:t>+</a:t>
            </a:r>
          </a:p>
        </p:txBody>
      </p:sp>
      <p:sp>
        <p:nvSpPr>
          <p:cNvPr id="10" name="Rectangle 6"/>
          <p:cNvSpPr>
            <a:spLocks noChangeArrowheads="1"/>
          </p:cNvSpPr>
          <p:nvPr/>
        </p:nvSpPr>
        <p:spPr bwMode="auto">
          <a:xfrm>
            <a:off x="7510422" y="3265488"/>
            <a:ext cx="35137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GB" dirty="0"/>
              <a:t>e</a:t>
            </a:r>
            <a:r>
              <a:rPr lang="en-GB" baseline="30000" dirty="0"/>
              <a:t>-</a:t>
            </a:r>
          </a:p>
        </p:txBody>
      </p:sp>
      <p:graphicFrame>
        <p:nvGraphicFramePr>
          <p:cNvPr id="11" name="Object 10"/>
          <p:cNvGraphicFramePr>
            <a:graphicFrameLocks noChangeAspect="1"/>
          </p:cNvGraphicFramePr>
          <p:nvPr>
            <p:extLst>
              <p:ext uri="{D42A27DB-BD31-4B8C-83A1-F6EECF244321}">
                <p14:modId xmlns:p14="http://schemas.microsoft.com/office/powerpoint/2010/main" val="4071202357"/>
              </p:ext>
            </p:extLst>
          </p:nvPr>
        </p:nvGraphicFramePr>
        <p:xfrm>
          <a:off x="4514850" y="3346450"/>
          <a:ext cx="114300" cy="165100"/>
        </p:xfrm>
        <a:graphic>
          <a:graphicData uri="http://schemas.openxmlformats.org/presentationml/2006/ole">
            <mc:AlternateContent xmlns:mc="http://schemas.openxmlformats.org/markup-compatibility/2006">
              <mc:Choice xmlns:v="urn:schemas-microsoft-com:vml" Requires="v">
                <p:oleObj spid="_x0000_s112013" name="Equation" r:id="rId3" imgW="114300" imgH="165100" progId="Equation.3">
                  <p:embed/>
                </p:oleObj>
              </mc:Choice>
              <mc:Fallback>
                <p:oleObj name="Equation" r:id="rId3" imgW="114300" imgH="165100" progId="Equation.3">
                  <p:embed/>
                  <p:pic>
                    <p:nvPicPr>
                      <p:cNvPr id="0" name=""/>
                      <p:cNvPicPr/>
                      <p:nvPr/>
                    </p:nvPicPr>
                    <p:blipFill>
                      <a:blip r:embed="rId4"/>
                      <a:stretch>
                        <a:fillRect/>
                      </a:stretch>
                    </p:blipFill>
                    <p:spPr>
                      <a:xfrm>
                        <a:off x="4514850" y="3346450"/>
                        <a:ext cx="114300" cy="165100"/>
                      </a:xfrm>
                      <a:prstGeom prst="rect">
                        <a:avLst/>
                      </a:prstGeom>
                    </p:spPr>
                  </p:pic>
                </p:oleObj>
              </mc:Fallback>
            </mc:AlternateContent>
          </a:graphicData>
        </a:graphic>
      </p:graphicFrame>
      <p:graphicFrame>
        <p:nvGraphicFramePr>
          <p:cNvPr id="12" name="Object 11"/>
          <p:cNvGraphicFramePr>
            <a:graphicFrameLocks noChangeAspect="1"/>
          </p:cNvGraphicFramePr>
          <p:nvPr>
            <p:extLst>
              <p:ext uri="{D42A27DB-BD31-4B8C-83A1-F6EECF244321}">
                <p14:modId xmlns:p14="http://schemas.microsoft.com/office/powerpoint/2010/main" val="355997523"/>
              </p:ext>
            </p:extLst>
          </p:nvPr>
        </p:nvGraphicFramePr>
        <p:xfrm>
          <a:off x="1030321" y="4268352"/>
          <a:ext cx="4396096" cy="702469"/>
        </p:xfrm>
        <a:graphic>
          <a:graphicData uri="http://schemas.openxmlformats.org/presentationml/2006/ole">
            <mc:AlternateContent xmlns:mc="http://schemas.openxmlformats.org/markup-compatibility/2006">
              <mc:Choice xmlns:v="urn:schemas-microsoft-com:vml" Requires="v">
                <p:oleObj spid="_x0000_s112014" name="Equation" r:id="rId5" imgW="2463800" imgH="393700" progId="Equation.3">
                  <p:embed/>
                </p:oleObj>
              </mc:Choice>
              <mc:Fallback>
                <p:oleObj name="Equation" r:id="rId5" imgW="2463800" imgH="393700" progId="Equation.3">
                  <p:embed/>
                  <p:pic>
                    <p:nvPicPr>
                      <p:cNvPr id="0" name=""/>
                      <p:cNvPicPr/>
                      <p:nvPr/>
                    </p:nvPicPr>
                    <p:blipFill>
                      <a:blip r:embed="rId6"/>
                      <a:stretch>
                        <a:fillRect/>
                      </a:stretch>
                    </p:blipFill>
                    <p:spPr>
                      <a:xfrm>
                        <a:off x="1030321" y="4268352"/>
                        <a:ext cx="4396096" cy="702469"/>
                      </a:xfrm>
                      <a:prstGeom prst="rect">
                        <a:avLst/>
                      </a:prstGeom>
                    </p:spPr>
                  </p:pic>
                </p:oleObj>
              </mc:Fallback>
            </mc:AlternateContent>
          </a:graphicData>
        </a:graphic>
      </p:graphicFrame>
      <p:sp>
        <p:nvSpPr>
          <p:cNvPr id="13" name="TextBox 12"/>
          <p:cNvSpPr txBox="1"/>
          <p:nvPr/>
        </p:nvSpPr>
        <p:spPr>
          <a:xfrm>
            <a:off x="6482958" y="4250255"/>
            <a:ext cx="2661042" cy="369332"/>
          </a:xfrm>
          <a:prstGeom prst="rect">
            <a:avLst/>
          </a:prstGeom>
          <a:noFill/>
        </p:spPr>
        <p:txBody>
          <a:bodyPr wrap="none" rtlCol="0">
            <a:spAutoFit/>
          </a:bodyPr>
          <a:lstStyle/>
          <a:p>
            <a:r>
              <a:rPr lang="en-US" dirty="0" smtClean="0"/>
              <a:t>First bound state -6.8 GeV </a:t>
            </a:r>
            <a:endParaRPr lang="en-US" dirty="0"/>
          </a:p>
        </p:txBody>
      </p:sp>
    </p:spTree>
    <p:extLst>
      <p:ext uri="{BB962C8B-B14F-4D97-AF65-F5344CB8AC3E}">
        <p14:creationId xmlns:p14="http://schemas.microsoft.com/office/powerpoint/2010/main" val="2053775815"/>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Quarkonium</a:t>
            </a:r>
            <a:endParaRPr lang="en-US" dirty="0"/>
          </a:p>
        </p:txBody>
      </p:sp>
      <p:sp>
        <p:nvSpPr>
          <p:cNvPr id="3" name="Content Placeholder 2"/>
          <p:cNvSpPr>
            <a:spLocks noGrp="1"/>
          </p:cNvSpPr>
          <p:nvPr>
            <p:ph idx="1"/>
          </p:nvPr>
        </p:nvSpPr>
        <p:spPr>
          <a:xfrm>
            <a:off x="92700" y="939316"/>
            <a:ext cx="8845560" cy="3227374"/>
          </a:xfrm>
        </p:spPr>
        <p:txBody>
          <a:bodyPr>
            <a:normAutofit fontScale="77500" lnSpcReduction="20000"/>
          </a:bodyPr>
          <a:lstStyle/>
          <a:p>
            <a:r>
              <a:rPr lang="en-US" dirty="0" smtClean="0"/>
              <a:t>Can we apply the </a:t>
            </a:r>
            <a:r>
              <a:rPr lang="en-US" dirty="0" err="1" smtClean="0"/>
              <a:t>positronium</a:t>
            </a:r>
            <a:r>
              <a:rPr lang="en-US" dirty="0" smtClean="0"/>
              <a:t> case to mesons ?</a:t>
            </a:r>
          </a:p>
          <a:p>
            <a:endParaRPr lang="en-US" dirty="0" smtClean="0"/>
          </a:p>
          <a:p>
            <a:r>
              <a:rPr lang="en-US" dirty="0" smtClean="0"/>
              <a:t>Yes, if non-relativistic: </a:t>
            </a:r>
          </a:p>
          <a:p>
            <a:pPr lvl="1"/>
            <a:r>
              <a:rPr lang="en-US" dirty="0" smtClean="0"/>
              <a:t>heavy mesons (bb, cc, </a:t>
            </a:r>
            <a:r>
              <a:rPr lang="en-US" dirty="0" err="1" smtClean="0"/>
              <a:t>bc</a:t>
            </a:r>
            <a:r>
              <a:rPr lang="en-US" dirty="0" smtClean="0"/>
              <a:t>)</a:t>
            </a:r>
          </a:p>
          <a:p>
            <a:pPr lvl="1"/>
            <a:r>
              <a:rPr lang="en-US" dirty="0"/>
              <a:t>i</a:t>
            </a:r>
            <a:r>
              <a:rPr lang="en-US" dirty="0" smtClean="0"/>
              <a:t>f the binding energy is small compared with the rest energies of the systems (quark-quark binding energies are a few hundred MeV)</a:t>
            </a:r>
          </a:p>
          <a:p>
            <a:pPr lvl="1"/>
            <a:endParaRPr lang="en-US" dirty="0" smtClean="0"/>
          </a:p>
          <a:p>
            <a:r>
              <a:rPr lang="en-US" dirty="0" smtClean="0"/>
              <a:t>Forces are not EM, quarks are bound by the strong force. An educated guess of the potential could be</a:t>
            </a:r>
          </a:p>
          <a:p>
            <a:endParaRPr lang="en-US" dirty="0"/>
          </a:p>
          <a:p>
            <a:endParaRPr lang="en-US" dirty="0" smtClean="0"/>
          </a:p>
          <a:p>
            <a:endParaRPr lang="en-US" dirty="0"/>
          </a:p>
        </p:txBody>
      </p:sp>
      <p:graphicFrame>
        <p:nvGraphicFramePr>
          <p:cNvPr id="6" name="Object 10"/>
          <p:cNvGraphicFramePr>
            <a:graphicFrameLocks noChangeAspect="1"/>
          </p:cNvGraphicFramePr>
          <p:nvPr>
            <p:extLst>
              <p:ext uri="{D42A27DB-BD31-4B8C-83A1-F6EECF244321}">
                <p14:modId xmlns:p14="http://schemas.microsoft.com/office/powerpoint/2010/main" val="2436032149"/>
              </p:ext>
            </p:extLst>
          </p:nvPr>
        </p:nvGraphicFramePr>
        <p:xfrm>
          <a:off x="1733550" y="4129088"/>
          <a:ext cx="3028950" cy="908050"/>
        </p:xfrm>
        <a:graphic>
          <a:graphicData uri="http://schemas.openxmlformats.org/presentationml/2006/ole">
            <mc:AlternateContent xmlns:mc="http://schemas.openxmlformats.org/markup-compatibility/2006">
              <mc:Choice xmlns:v="urn:schemas-microsoft-com:vml" Requires="v">
                <p:oleObj spid="_x0000_s112840" name="Equation" r:id="rId3" imgW="1308100" imgH="393700" progId="Equation.3">
                  <p:embed/>
                </p:oleObj>
              </mc:Choice>
              <mc:Fallback>
                <p:oleObj name="Equation" r:id="rId3" imgW="1308100" imgH="393700" progId="Equation.3">
                  <p:embed/>
                  <p:pic>
                    <p:nvPicPr>
                      <p:cNvPr id="0" name=""/>
                      <p:cNvPicPr>
                        <a:picLocks noChangeAspect="1" noChangeArrowheads="1"/>
                      </p:cNvPicPr>
                      <p:nvPr/>
                    </p:nvPicPr>
                    <p:blipFill>
                      <a:blip r:embed="rId4"/>
                      <a:srcRect/>
                      <a:stretch>
                        <a:fillRect/>
                      </a:stretch>
                    </p:blipFill>
                    <p:spPr bwMode="auto">
                      <a:xfrm>
                        <a:off x="1733550" y="4129088"/>
                        <a:ext cx="3028950" cy="908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7" name="TextBox 6"/>
          <p:cNvSpPr txBox="1"/>
          <p:nvPr/>
        </p:nvSpPr>
        <p:spPr>
          <a:xfrm>
            <a:off x="235293" y="5246182"/>
            <a:ext cx="2432802" cy="369332"/>
          </a:xfrm>
          <a:prstGeom prst="rect">
            <a:avLst/>
          </a:prstGeom>
          <a:noFill/>
        </p:spPr>
        <p:txBody>
          <a:bodyPr wrap="none" rtlCol="0">
            <a:spAutoFit/>
          </a:bodyPr>
          <a:lstStyle/>
          <a:p>
            <a:r>
              <a:rPr lang="en-US" dirty="0" smtClean="0"/>
              <a:t>Coulomb at short range</a:t>
            </a:r>
            <a:endParaRPr lang="en-US" dirty="0"/>
          </a:p>
        </p:txBody>
      </p:sp>
      <p:sp>
        <p:nvSpPr>
          <p:cNvPr id="8" name="TextBox 7"/>
          <p:cNvSpPr txBox="1"/>
          <p:nvPr/>
        </p:nvSpPr>
        <p:spPr>
          <a:xfrm>
            <a:off x="5316258" y="4113984"/>
            <a:ext cx="3685694" cy="646331"/>
          </a:xfrm>
          <a:prstGeom prst="rect">
            <a:avLst/>
          </a:prstGeom>
          <a:noFill/>
        </p:spPr>
        <p:txBody>
          <a:bodyPr wrap="square" rtlCol="0">
            <a:spAutoFit/>
          </a:bodyPr>
          <a:lstStyle/>
          <a:p>
            <a:r>
              <a:rPr lang="en-US" dirty="0" smtClean="0"/>
              <a:t>Increases without limit at high distances, confinement</a:t>
            </a:r>
            <a:endParaRPr lang="en-US" dirty="0"/>
          </a:p>
        </p:txBody>
      </p:sp>
      <p:sp>
        <p:nvSpPr>
          <p:cNvPr id="9" name="TextBox 8"/>
          <p:cNvSpPr txBox="1"/>
          <p:nvPr/>
        </p:nvSpPr>
        <p:spPr>
          <a:xfrm>
            <a:off x="2934255" y="5389143"/>
            <a:ext cx="6067697" cy="1200329"/>
          </a:xfrm>
          <a:prstGeom prst="rect">
            <a:avLst/>
          </a:prstGeom>
          <a:noFill/>
        </p:spPr>
        <p:txBody>
          <a:bodyPr wrap="square" rtlCol="0">
            <a:spAutoFit/>
          </a:bodyPr>
          <a:lstStyle/>
          <a:p>
            <a:r>
              <a:rPr lang="en-GB" dirty="0" err="1" smtClean="0">
                <a:latin typeface="Symbol" charset="0"/>
              </a:rPr>
              <a:t>a</a:t>
            </a:r>
            <a:r>
              <a:rPr lang="en-GB" baseline="-25000" dirty="0" err="1" smtClean="0"/>
              <a:t>S</a:t>
            </a:r>
            <a:r>
              <a:rPr lang="en-GB" baseline="-25000" dirty="0" smtClean="0"/>
              <a:t> </a:t>
            </a:r>
            <a:r>
              <a:rPr lang="en-GB" dirty="0" smtClean="0"/>
              <a:t>strong coupling constant</a:t>
            </a:r>
          </a:p>
          <a:p>
            <a:r>
              <a:rPr lang="en-GB" dirty="0" smtClean="0"/>
              <a:t>Use </a:t>
            </a:r>
            <a:r>
              <a:rPr lang="en-GB" dirty="0"/>
              <a:t>this potential for the </a:t>
            </a:r>
            <a:r>
              <a:rPr lang="en-GB" dirty="0" smtClean="0"/>
              <a:t>quarks and </a:t>
            </a:r>
            <a:r>
              <a:rPr lang="en-GB" dirty="0"/>
              <a:t>fit </a:t>
            </a:r>
            <a:r>
              <a:rPr lang="en-GB" dirty="0" smtClean="0"/>
              <a:t>the data to </a:t>
            </a:r>
            <a:r>
              <a:rPr lang="en-GB" dirty="0" err="1">
                <a:latin typeface="Symbol" charset="0"/>
              </a:rPr>
              <a:t>a</a:t>
            </a:r>
            <a:r>
              <a:rPr lang="en-GB" baseline="-25000" dirty="0" err="1"/>
              <a:t>S</a:t>
            </a:r>
            <a:r>
              <a:rPr lang="en-GB" dirty="0"/>
              <a:t> and F</a:t>
            </a:r>
            <a:r>
              <a:rPr lang="en-GB" baseline="-25000" dirty="0"/>
              <a:t>0</a:t>
            </a:r>
            <a:r>
              <a:rPr lang="en-GB" dirty="0"/>
              <a:t>.</a:t>
            </a:r>
          </a:p>
          <a:p>
            <a:r>
              <a:rPr lang="en-GB" dirty="0"/>
              <a:t>Discover: </a:t>
            </a:r>
            <a:r>
              <a:rPr lang="en-GB" dirty="0" err="1">
                <a:latin typeface="Symbol" charset="0"/>
              </a:rPr>
              <a:t>a</a:t>
            </a:r>
            <a:r>
              <a:rPr lang="en-GB" baseline="-25000" dirty="0" err="1"/>
              <a:t>S</a:t>
            </a:r>
            <a:r>
              <a:rPr lang="en-GB" dirty="0"/>
              <a:t> = 0.3 and </a:t>
            </a:r>
            <a:r>
              <a:rPr lang="en-GB" i="1" dirty="0"/>
              <a:t>F</a:t>
            </a:r>
            <a:r>
              <a:rPr lang="en-GB" i="1" baseline="-25000" dirty="0"/>
              <a:t>0</a:t>
            </a:r>
            <a:r>
              <a:rPr lang="en-GB" i="1" dirty="0"/>
              <a:t> </a:t>
            </a:r>
            <a:r>
              <a:rPr lang="en-GB" dirty="0"/>
              <a:t>is 16 tons</a:t>
            </a:r>
            <a:r>
              <a:rPr lang="en-GB" dirty="0" smtClean="0"/>
              <a:t>! (no free quarks)</a:t>
            </a:r>
            <a:endParaRPr lang="en-GB" dirty="0"/>
          </a:p>
          <a:p>
            <a:endParaRPr lang="en-US" dirty="0"/>
          </a:p>
        </p:txBody>
      </p:sp>
      <p:sp>
        <p:nvSpPr>
          <p:cNvPr id="10" name="Rounded Rectangle 9"/>
          <p:cNvSpPr/>
          <p:nvPr/>
        </p:nvSpPr>
        <p:spPr>
          <a:xfrm>
            <a:off x="1451694" y="4113984"/>
            <a:ext cx="3864564" cy="980849"/>
          </a:xfrm>
          <a:prstGeom prst="roundRect">
            <a:avLst/>
          </a:prstGeom>
          <a:noFill/>
          <a:ln w="28575" cmpd="sng">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34181141"/>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719295" y="2708998"/>
            <a:ext cx="3816939" cy="707886"/>
          </a:xfrm>
          <a:prstGeom prst="rect">
            <a:avLst/>
          </a:prstGeom>
          <a:noFill/>
        </p:spPr>
        <p:txBody>
          <a:bodyPr wrap="none" rtlCol="0">
            <a:spAutoFit/>
          </a:bodyPr>
          <a:lstStyle/>
          <a:p>
            <a:r>
              <a:rPr lang="en-US" sz="4000" b="1" i="1" dirty="0" smtClean="0">
                <a:solidFill>
                  <a:srgbClr val="FF0000"/>
                </a:solidFill>
              </a:rPr>
              <a:t>A brief reminder</a:t>
            </a:r>
            <a:endParaRPr lang="en-US" sz="4000" b="1" i="1" dirty="0">
              <a:solidFill>
                <a:srgbClr val="FF0000"/>
              </a:solidFill>
            </a:endParaRPr>
          </a:p>
        </p:txBody>
      </p:sp>
    </p:spTree>
    <p:extLst>
      <p:ext uri="{BB962C8B-B14F-4D97-AF65-F5344CB8AC3E}">
        <p14:creationId xmlns:p14="http://schemas.microsoft.com/office/powerpoint/2010/main" val="200162567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a:t>
            </a:r>
            <a:r>
              <a:rPr lang="en-US" dirty="0" err="1" smtClean="0"/>
              <a:t>ψ</a:t>
            </a:r>
            <a:r>
              <a:rPr lang="en-US" dirty="0" smtClean="0"/>
              <a:t> quantum numbers</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J</a:t>
            </a:r>
            <a:r>
              <a:rPr lang="en-US" dirty="0"/>
              <a:t>/</a:t>
            </a:r>
            <a:r>
              <a:rPr lang="en-US" dirty="0" err="1"/>
              <a:t>ψ</a:t>
            </a:r>
            <a:r>
              <a:rPr lang="en-US" dirty="0" smtClean="0"/>
              <a:t>  produced in </a:t>
            </a:r>
            <a:r>
              <a:rPr lang="en-US" dirty="0" err="1" smtClean="0"/>
              <a:t>e</a:t>
            </a:r>
            <a:r>
              <a:rPr lang="en-US" baseline="30000" dirty="0" err="1" smtClean="0"/>
              <a:t>+</a:t>
            </a:r>
            <a:r>
              <a:rPr lang="en-US" dirty="0" err="1" smtClean="0"/>
              <a:t>e</a:t>
            </a:r>
            <a:r>
              <a:rPr lang="en-US" baseline="30000" dirty="0" smtClean="0"/>
              <a:t>- </a:t>
            </a:r>
            <a:r>
              <a:rPr lang="en-US" dirty="0" smtClean="0"/>
              <a:t>from a virtual photon</a:t>
            </a:r>
          </a:p>
          <a:p>
            <a:endParaRPr lang="en-US" dirty="0" smtClean="0"/>
          </a:p>
          <a:p>
            <a:pPr marL="118872" indent="0">
              <a:buNone/>
            </a:pPr>
            <a:r>
              <a:rPr lang="en-US" dirty="0"/>
              <a:t>	</a:t>
            </a:r>
            <a:r>
              <a:rPr lang="en-US" sz="3600" b="1" dirty="0" smtClean="0">
                <a:solidFill>
                  <a:srgbClr val="3366FF"/>
                </a:solidFill>
              </a:rPr>
              <a:t>J</a:t>
            </a:r>
            <a:r>
              <a:rPr lang="en-US" sz="3600" b="1" baseline="30000" dirty="0" smtClean="0">
                <a:solidFill>
                  <a:srgbClr val="3366FF"/>
                </a:solidFill>
              </a:rPr>
              <a:t>PC </a:t>
            </a:r>
            <a:r>
              <a:rPr lang="en-US" sz="3600" b="1" dirty="0">
                <a:solidFill>
                  <a:srgbClr val="3366FF"/>
                </a:solidFill>
              </a:rPr>
              <a:t>= </a:t>
            </a:r>
            <a:r>
              <a:rPr lang="en-US" sz="3600" b="1" dirty="0" smtClean="0">
                <a:solidFill>
                  <a:srgbClr val="3366FF"/>
                </a:solidFill>
              </a:rPr>
              <a:t>1</a:t>
            </a:r>
            <a:r>
              <a:rPr lang="en-US" sz="3600" b="1" baseline="30000" dirty="0" smtClean="0">
                <a:solidFill>
                  <a:srgbClr val="3366FF"/>
                </a:solidFill>
              </a:rPr>
              <a:t>--</a:t>
            </a:r>
            <a:r>
              <a:rPr lang="en-US" sz="3600" b="1" dirty="0" smtClean="0">
                <a:solidFill>
                  <a:srgbClr val="3366FF"/>
                </a:solidFill>
              </a:rPr>
              <a:t> </a:t>
            </a:r>
            <a:r>
              <a:rPr lang="en-US" dirty="0"/>
              <a:t>(odd parity and charge conjugation</a:t>
            </a:r>
            <a:r>
              <a:rPr lang="en-US" dirty="0" smtClean="0"/>
              <a:t>)</a:t>
            </a:r>
          </a:p>
          <a:p>
            <a:pPr marL="118872" indent="0">
              <a:buNone/>
            </a:pPr>
            <a:endParaRPr lang="en-US" dirty="0"/>
          </a:p>
          <a:p>
            <a:r>
              <a:rPr lang="en-US" dirty="0" smtClean="0"/>
              <a:t>Use </a:t>
            </a:r>
            <a:r>
              <a:rPr lang="en-US" dirty="0"/>
              <a:t>same quantum numbers as for </a:t>
            </a:r>
            <a:r>
              <a:rPr lang="en-US" dirty="0" err="1" smtClean="0"/>
              <a:t>positronium</a:t>
            </a:r>
            <a:endParaRPr lang="en-US" dirty="0"/>
          </a:p>
          <a:p>
            <a:pPr marL="457200" lvl="1" indent="0">
              <a:buNone/>
            </a:pPr>
            <a:r>
              <a:rPr lang="en-US" dirty="0"/>
              <a:t>	</a:t>
            </a:r>
            <a:endParaRPr lang="en-US" dirty="0" smtClean="0"/>
          </a:p>
          <a:p>
            <a:pPr marL="457200" lvl="1" indent="0">
              <a:buNone/>
            </a:pPr>
            <a:r>
              <a:rPr lang="en-US" baseline="30000" dirty="0"/>
              <a:t>	</a:t>
            </a:r>
            <a:r>
              <a:rPr lang="en-US" sz="3300" b="1" baseline="30000" dirty="0" smtClean="0">
                <a:solidFill>
                  <a:srgbClr val="3366FF"/>
                </a:solidFill>
              </a:rPr>
              <a:t>2S</a:t>
            </a:r>
            <a:r>
              <a:rPr lang="en-US" sz="3300" b="1" baseline="30000" dirty="0">
                <a:solidFill>
                  <a:srgbClr val="3366FF"/>
                </a:solidFill>
              </a:rPr>
              <a:t>+1</a:t>
            </a:r>
            <a:r>
              <a:rPr lang="en-US" sz="3300" b="1" dirty="0">
                <a:solidFill>
                  <a:srgbClr val="3366FF"/>
                </a:solidFill>
              </a:rPr>
              <a:t>L</a:t>
            </a:r>
            <a:r>
              <a:rPr lang="en-US" sz="3300" b="1" baseline="-25000" dirty="0">
                <a:solidFill>
                  <a:srgbClr val="3366FF"/>
                </a:solidFill>
              </a:rPr>
              <a:t>J</a:t>
            </a:r>
          </a:p>
          <a:p>
            <a:endParaRPr lang="en-US" dirty="0" smtClean="0"/>
          </a:p>
          <a:p>
            <a:r>
              <a:rPr lang="en-US" dirty="0" smtClean="0"/>
              <a:t>First </a:t>
            </a:r>
            <a:r>
              <a:rPr lang="en-US" dirty="0"/>
              <a:t>combine spin of the q and q, then combine with </a:t>
            </a:r>
            <a:r>
              <a:rPr lang="en-US" dirty="0" smtClean="0"/>
              <a:t>orbital angular </a:t>
            </a:r>
            <a:r>
              <a:rPr lang="en-US" dirty="0"/>
              <a:t>momentum to get J</a:t>
            </a:r>
          </a:p>
          <a:p>
            <a:endParaRPr lang="en-US" dirty="0"/>
          </a:p>
          <a:p>
            <a:r>
              <a:rPr lang="en-US" dirty="0" smtClean="0"/>
              <a:t>We will see that</a:t>
            </a:r>
          </a:p>
          <a:p>
            <a:pPr marL="118872" indent="0">
              <a:buNone/>
            </a:pPr>
            <a:r>
              <a:rPr lang="en-US" dirty="0" smtClean="0"/>
              <a:t>          </a:t>
            </a:r>
          </a:p>
          <a:p>
            <a:pPr marL="118872" indent="0">
              <a:buNone/>
            </a:pPr>
            <a:r>
              <a:rPr lang="en-US" dirty="0"/>
              <a:t> </a:t>
            </a:r>
            <a:r>
              <a:rPr lang="en-US" dirty="0" smtClean="0"/>
              <a:t>            </a:t>
            </a:r>
            <a:r>
              <a:rPr lang="en-US" dirty="0" smtClean="0">
                <a:solidFill>
                  <a:srgbClr val="3366FF"/>
                </a:solidFill>
              </a:rPr>
              <a:t> </a:t>
            </a:r>
            <a:r>
              <a:rPr lang="en-US" sz="3600" b="1" dirty="0" smtClean="0">
                <a:solidFill>
                  <a:srgbClr val="3366FF"/>
                </a:solidFill>
              </a:rPr>
              <a:t>J</a:t>
            </a:r>
            <a:r>
              <a:rPr lang="en-US" sz="3600" b="1" dirty="0">
                <a:solidFill>
                  <a:srgbClr val="3366FF"/>
                </a:solidFill>
              </a:rPr>
              <a:t>/</a:t>
            </a:r>
            <a:r>
              <a:rPr lang="en-US" sz="3600" b="1" dirty="0" err="1" smtClean="0">
                <a:solidFill>
                  <a:srgbClr val="3366FF"/>
                </a:solidFill>
              </a:rPr>
              <a:t>ψ</a:t>
            </a:r>
            <a:r>
              <a:rPr lang="en-US" sz="3600" b="1" dirty="0" smtClean="0">
                <a:solidFill>
                  <a:srgbClr val="3366FF"/>
                </a:solidFill>
              </a:rPr>
              <a:t> =   </a:t>
            </a:r>
            <a:r>
              <a:rPr lang="en-US" sz="3600" b="1" baseline="30000" dirty="0" smtClean="0">
                <a:solidFill>
                  <a:srgbClr val="3366FF"/>
                </a:solidFill>
              </a:rPr>
              <a:t>3</a:t>
            </a:r>
            <a:r>
              <a:rPr lang="en-US" sz="3600" b="1" dirty="0" smtClean="0">
                <a:solidFill>
                  <a:srgbClr val="3366FF"/>
                </a:solidFill>
              </a:rPr>
              <a:t>S</a:t>
            </a:r>
            <a:r>
              <a:rPr lang="en-US" sz="3600" b="1" baseline="-25000" dirty="0" smtClean="0">
                <a:solidFill>
                  <a:srgbClr val="3366FF"/>
                </a:solidFill>
              </a:rPr>
              <a:t>1</a:t>
            </a:r>
          </a:p>
          <a:p>
            <a:pPr marL="118872" indent="0">
              <a:buNone/>
            </a:pPr>
            <a:endParaRPr lang="en-US" baseline="-25000" dirty="0"/>
          </a:p>
          <a:p>
            <a:pPr marL="118872" indent="0">
              <a:buNone/>
            </a:pPr>
            <a:r>
              <a:rPr lang="en-US" dirty="0"/>
              <a:t>Quark spin=1, orbital angular momentum=0, total </a:t>
            </a:r>
            <a:r>
              <a:rPr lang="en-US" dirty="0" smtClean="0"/>
              <a:t>J</a:t>
            </a:r>
            <a:r>
              <a:rPr lang="en-US" dirty="0"/>
              <a:t>/</a:t>
            </a:r>
            <a:r>
              <a:rPr lang="en-US" dirty="0" err="1" smtClean="0"/>
              <a:t>ψ</a:t>
            </a:r>
            <a:r>
              <a:rPr lang="en-US" dirty="0" smtClean="0"/>
              <a:t>  spin</a:t>
            </a:r>
            <a:r>
              <a:rPr lang="en-US" dirty="0"/>
              <a:t>=1</a:t>
            </a:r>
          </a:p>
        </p:txBody>
      </p:sp>
    </p:spTree>
    <p:extLst>
      <p:ext uri="{BB962C8B-B14F-4D97-AF65-F5344CB8AC3E}">
        <p14:creationId xmlns:p14="http://schemas.microsoft.com/office/powerpoint/2010/main" val="4103553911"/>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Charmonium</a:t>
            </a:r>
            <a:r>
              <a:rPr lang="en-US" dirty="0" smtClean="0"/>
              <a:t> levels</a:t>
            </a:r>
            <a:endParaRPr lang="en-US" dirty="0"/>
          </a:p>
        </p:txBody>
      </p:sp>
      <p:sp>
        <p:nvSpPr>
          <p:cNvPr id="3" name="Content Placeholder 2"/>
          <p:cNvSpPr>
            <a:spLocks noGrp="1"/>
          </p:cNvSpPr>
          <p:nvPr>
            <p:ph idx="1"/>
          </p:nvPr>
        </p:nvSpPr>
        <p:spPr>
          <a:xfrm>
            <a:off x="156392" y="956737"/>
            <a:ext cx="6271319" cy="2063726"/>
          </a:xfrm>
        </p:spPr>
        <p:txBody>
          <a:bodyPr>
            <a:normAutofit fontScale="77500" lnSpcReduction="20000"/>
          </a:bodyPr>
          <a:lstStyle/>
          <a:p>
            <a:r>
              <a:rPr lang="en-US" dirty="0" smtClean="0"/>
              <a:t>Similar spectrum between </a:t>
            </a:r>
            <a:r>
              <a:rPr lang="en-US" dirty="0" err="1" smtClean="0"/>
              <a:t>positronium</a:t>
            </a:r>
            <a:r>
              <a:rPr lang="en-US" dirty="0" smtClean="0"/>
              <a:t> and </a:t>
            </a:r>
            <a:r>
              <a:rPr lang="en-US" dirty="0" err="1" smtClean="0"/>
              <a:t>charmonium</a:t>
            </a:r>
            <a:r>
              <a:rPr lang="en-US" dirty="0" smtClean="0"/>
              <a:t> </a:t>
            </a:r>
          </a:p>
          <a:p>
            <a:endParaRPr lang="en-US" dirty="0" smtClean="0"/>
          </a:p>
          <a:p>
            <a:r>
              <a:rPr lang="en-US" dirty="0" smtClean="0"/>
              <a:t>Gap between n=1 levels (hyperfine structure for hydrogen) is greater by a factor of 10</a:t>
            </a:r>
            <a:r>
              <a:rPr lang="en-US" baseline="30000" dirty="0" smtClean="0"/>
              <a:t>11</a:t>
            </a:r>
            <a:r>
              <a:rPr lang="en-US" dirty="0" smtClean="0"/>
              <a:t> in </a:t>
            </a:r>
            <a:r>
              <a:rPr lang="en-US" dirty="0" err="1" smtClean="0"/>
              <a:t>charmonium</a:t>
            </a:r>
            <a:r>
              <a:rPr lang="en-US" dirty="0" smtClean="0"/>
              <a:t> </a:t>
            </a:r>
            <a:endParaRPr lang="en-US" dirty="0"/>
          </a:p>
        </p:txBody>
      </p:sp>
      <p:pic>
        <p:nvPicPr>
          <p:cNvPr id="8" name="Picture 7" descr="specnot.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20594" y="1010815"/>
            <a:ext cx="3023406" cy="2267555"/>
          </a:xfrm>
          <a:prstGeom prst="rect">
            <a:avLst/>
          </a:prstGeom>
        </p:spPr>
      </p:pic>
      <p:pic>
        <p:nvPicPr>
          <p:cNvPr id="6" name="Picture 5" descr="charmonium_positroniu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187700"/>
            <a:ext cx="8788400" cy="3670300"/>
          </a:xfrm>
          <a:prstGeom prst="rect">
            <a:avLst/>
          </a:prstGeom>
        </p:spPr>
      </p:pic>
    </p:spTree>
    <p:extLst>
      <p:ext uri="{BB962C8B-B14F-4D97-AF65-F5344CB8AC3E}">
        <p14:creationId xmlns:p14="http://schemas.microsoft.com/office/powerpoint/2010/main" val="3382729713"/>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Charmonium</a:t>
            </a:r>
            <a:r>
              <a:rPr lang="en-US" dirty="0" smtClean="0"/>
              <a:t> mesons</a:t>
            </a:r>
            <a:endParaRPr lang="en-US" dirty="0"/>
          </a:p>
        </p:txBody>
      </p:sp>
      <p:sp>
        <p:nvSpPr>
          <p:cNvPr id="3" name="Content Placeholder 2"/>
          <p:cNvSpPr>
            <a:spLocks noGrp="1"/>
          </p:cNvSpPr>
          <p:nvPr>
            <p:ph idx="1"/>
          </p:nvPr>
        </p:nvSpPr>
        <p:spPr>
          <a:xfrm>
            <a:off x="156392" y="1049677"/>
            <a:ext cx="3840440" cy="4957254"/>
          </a:xfrm>
        </p:spPr>
        <p:txBody>
          <a:bodyPr>
            <a:normAutofit fontScale="92500"/>
          </a:bodyPr>
          <a:lstStyle/>
          <a:p>
            <a:r>
              <a:rPr lang="en-US" dirty="0"/>
              <a:t>J/</a:t>
            </a:r>
            <a:r>
              <a:rPr lang="en-US" dirty="0" err="1" smtClean="0"/>
              <a:t>Ψ</a:t>
            </a:r>
            <a:r>
              <a:rPr lang="en-US" dirty="0" smtClean="0"/>
              <a:t> was identified </a:t>
            </a:r>
            <a:r>
              <a:rPr lang="en-US" dirty="0"/>
              <a:t>as the </a:t>
            </a:r>
            <a:r>
              <a:rPr lang="en-GB" dirty="0"/>
              <a:t>1</a:t>
            </a:r>
            <a:r>
              <a:rPr lang="en-GB" baseline="30000" dirty="0"/>
              <a:t>3</a:t>
            </a:r>
            <a:r>
              <a:rPr lang="en-GB" dirty="0"/>
              <a:t>S</a:t>
            </a:r>
            <a:r>
              <a:rPr lang="en-GB" baseline="-25000" dirty="0"/>
              <a:t>1 </a:t>
            </a:r>
            <a:r>
              <a:rPr lang="en-GB" dirty="0"/>
              <a:t>state of </a:t>
            </a:r>
            <a:r>
              <a:rPr lang="en-GB" dirty="0" smtClean="0"/>
              <a:t>the </a:t>
            </a:r>
            <a:r>
              <a:rPr lang="en-GB" dirty="0" err="1" smtClean="0"/>
              <a:t>charmonium</a:t>
            </a:r>
            <a:endParaRPr lang="en-GB" dirty="0" smtClean="0"/>
          </a:p>
          <a:p>
            <a:endParaRPr lang="en-GB" dirty="0" smtClean="0"/>
          </a:p>
          <a:p>
            <a:r>
              <a:rPr lang="en-GB" dirty="0" smtClean="0"/>
              <a:t>Predicted </a:t>
            </a:r>
            <a:r>
              <a:rPr lang="en-US" dirty="0" err="1"/>
              <a:t>Ψ</a:t>
            </a:r>
            <a:r>
              <a:rPr lang="en-GB" dirty="0" smtClean="0"/>
              <a:t>’ at 3.7 GeV, found weeks later, same quantum numbers, produced just by cranking up beam energy</a:t>
            </a:r>
            <a:endParaRPr lang="en-GB" dirty="0"/>
          </a:p>
          <a:p>
            <a:endParaRPr lang="en-US" dirty="0"/>
          </a:p>
        </p:txBody>
      </p:sp>
      <p:pic>
        <p:nvPicPr>
          <p:cNvPr id="6" name="Picture 5" descr="GodfreyFig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96832" y="3425123"/>
            <a:ext cx="4941428" cy="3294285"/>
          </a:xfrm>
          <a:prstGeom prst="rect">
            <a:avLst/>
          </a:prstGeom>
        </p:spPr>
      </p:pic>
      <p:pic>
        <p:nvPicPr>
          <p:cNvPr id="9" name="Picture 8" descr="specnot.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20594" y="1010815"/>
            <a:ext cx="3023406" cy="2267555"/>
          </a:xfrm>
          <a:prstGeom prst="rect">
            <a:avLst/>
          </a:prstGeom>
        </p:spPr>
      </p:pic>
    </p:spTree>
    <p:extLst>
      <p:ext uri="{BB962C8B-B14F-4D97-AF65-F5344CB8AC3E}">
        <p14:creationId xmlns:p14="http://schemas.microsoft.com/office/powerpoint/2010/main" val="2786573960"/>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Discovery of the J/</a:t>
            </a:r>
            <a:r>
              <a:rPr lang="en-US" dirty="0" err="1" smtClean="0"/>
              <a:t>Ψ</a:t>
            </a:r>
            <a:r>
              <a:rPr lang="en-US" dirty="0" smtClean="0"/>
              <a:t>’ in </a:t>
            </a:r>
            <a:r>
              <a:rPr lang="en-US" dirty="0" err="1" smtClean="0"/>
              <a:t>e</a:t>
            </a:r>
            <a:r>
              <a:rPr lang="en-US" baseline="30000" dirty="0" err="1" smtClean="0"/>
              <a:t>+</a:t>
            </a:r>
            <a:r>
              <a:rPr lang="en-US" dirty="0" err="1" smtClean="0"/>
              <a:t>e</a:t>
            </a:r>
            <a:r>
              <a:rPr lang="en-US" baseline="30000" dirty="0" smtClean="0"/>
              <a:t>-</a:t>
            </a:r>
            <a:r>
              <a:rPr lang="en-US" dirty="0" smtClean="0"/>
              <a:t> annihilation</a:t>
            </a:r>
            <a:endParaRPr lang="en-US" dirty="0"/>
          </a:p>
        </p:txBody>
      </p:sp>
      <p:sp>
        <p:nvSpPr>
          <p:cNvPr id="3" name="Content Placeholder 2"/>
          <p:cNvSpPr>
            <a:spLocks noGrp="1"/>
          </p:cNvSpPr>
          <p:nvPr>
            <p:ph idx="1"/>
          </p:nvPr>
        </p:nvSpPr>
        <p:spPr>
          <a:xfrm>
            <a:off x="0" y="1084845"/>
            <a:ext cx="4909842" cy="5188424"/>
          </a:xfrm>
        </p:spPr>
        <p:txBody>
          <a:bodyPr>
            <a:normAutofit fontScale="92500" lnSpcReduction="10000"/>
          </a:bodyPr>
          <a:lstStyle/>
          <a:p>
            <a:r>
              <a:rPr lang="en-US" dirty="0" smtClean="0"/>
              <a:t> Another narrow resonance with the same quantum numbers as the photon (10 days after </a:t>
            </a:r>
            <a:r>
              <a:rPr lang="en-US" dirty="0" err="1" smtClean="0"/>
              <a:t>Ψ</a:t>
            </a:r>
            <a:r>
              <a:rPr lang="en-US" dirty="0" smtClean="0"/>
              <a:t>)</a:t>
            </a:r>
          </a:p>
          <a:p>
            <a:pPr lvl="1"/>
            <a:r>
              <a:rPr lang="en-US" dirty="0" smtClean="0"/>
              <a:t>Mass of  </a:t>
            </a:r>
            <a:r>
              <a:rPr lang="en-US" dirty="0" err="1" smtClean="0"/>
              <a:t>Ψ</a:t>
            </a:r>
            <a:r>
              <a:rPr lang="en-US" dirty="0" smtClean="0"/>
              <a:t>’ = 3686 MeV</a:t>
            </a:r>
          </a:p>
          <a:p>
            <a:pPr lvl="1"/>
            <a:r>
              <a:rPr lang="en-US" dirty="0" smtClean="0"/>
              <a:t>The </a:t>
            </a:r>
            <a:r>
              <a:rPr lang="en-US" dirty="0" err="1" smtClean="0"/>
              <a:t>Ψ</a:t>
            </a:r>
            <a:r>
              <a:rPr lang="en-US" dirty="0" smtClean="0"/>
              <a:t>’ is also called the </a:t>
            </a:r>
            <a:r>
              <a:rPr lang="en-US" dirty="0" err="1" smtClean="0"/>
              <a:t>Ψ</a:t>
            </a:r>
            <a:r>
              <a:rPr lang="en-US" dirty="0" smtClean="0"/>
              <a:t>(2S)</a:t>
            </a:r>
          </a:p>
          <a:p>
            <a:pPr lvl="1"/>
            <a:r>
              <a:rPr lang="en-US" dirty="0" smtClean="0"/>
              <a:t>Observed decays include:</a:t>
            </a:r>
          </a:p>
          <a:p>
            <a:pPr lvl="2"/>
            <a:r>
              <a:rPr lang="en-US" dirty="0" smtClean="0"/>
              <a:t>To other cc states</a:t>
            </a:r>
          </a:p>
          <a:p>
            <a:pPr lvl="3"/>
            <a:r>
              <a:rPr lang="en-US" dirty="0" err="1" smtClean="0"/>
              <a:t>Ψ</a:t>
            </a:r>
            <a:r>
              <a:rPr lang="en-US" dirty="0" smtClean="0"/>
              <a:t>ππ (50%), </a:t>
            </a:r>
            <a:r>
              <a:rPr lang="en-US" dirty="0" err="1" smtClean="0"/>
              <a:t>χ</a:t>
            </a:r>
            <a:r>
              <a:rPr lang="en-US" baseline="-25000" dirty="0" err="1" smtClean="0"/>
              <a:t>C</a:t>
            </a:r>
            <a:r>
              <a:rPr lang="en-US" dirty="0" err="1" smtClean="0"/>
              <a:t>+γ</a:t>
            </a:r>
            <a:r>
              <a:rPr lang="en-US" dirty="0" smtClean="0"/>
              <a:t> (24%)</a:t>
            </a:r>
          </a:p>
          <a:p>
            <a:pPr lvl="2"/>
            <a:r>
              <a:rPr lang="en-US" dirty="0" err="1" smtClean="0"/>
              <a:t>Dileptons</a:t>
            </a:r>
            <a:r>
              <a:rPr lang="en-US" dirty="0" smtClean="0"/>
              <a:t> (1% per lepton species)</a:t>
            </a:r>
          </a:p>
          <a:p>
            <a:pPr lvl="2"/>
            <a:r>
              <a:rPr lang="en-US" dirty="0" smtClean="0"/>
              <a:t>Additional </a:t>
            </a:r>
            <a:r>
              <a:rPr lang="en-US" dirty="0" err="1" smtClean="0"/>
              <a:t>hadronic</a:t>
            </a:r>
            <a:r>
              <a:rPr lang="en-US" dirty="0" smtClean="0"/>
              <a:t> decays make up the rest</a:t>
            </a:r>
            <a:endParaRPr lang="en-US" dirty="0"/>
          </a:p>
        </p:txBody>
      </p:sp>
      <p:pic>
        <p:nvPicPr>
          <p:cNvPr id="6" name="Picture 5"/>
          <p:cNvPicPr>
            <a:picLocks noChangeAspect="1"/>
          </p:cNvPicPr>
          <p:nvPr/>
        </p:nvPicPr>
        <p:blipFill>
          <a:blip r:embed="rId2"/>
          <a:stretch>
            <a:fillRect/>
          </a:stretch>
        </p:blipFill>
        <p:spPr>
          <a:xfrm>
            <a:off x="5474363" y="1518678"/>
            <a:ext cx="3669637" cy="3559548"/>
          </a:xfrm>
          <a:prstGeom prst="rect">
            <a:avLst/>
          </a:prstGeom>
        </p:spPr>
      </p:pic>
      <p:sp>
        <p:nvSpPr>
          <p:cNvPr id="7" name="TextBox 6"/>
          <p:cNvSpPr txBox="1"/>
          <p:nvPr/>
        </p:nvSpPr>
        <p:spPr>
          <a:xfrm>
            <a:off x="6148556" y="4924337"/>
            <a:ext cx="2995444" cy="307777"/>
          </a:xfrm>
          <a:prstGeom prst="rect">
            <a:avLst/>
          </a:prstGeom>
          <a:noFill/>
        </p:spPr>
        <p:txBody>
          <a:bodyPr wrap="none" rtlCol="0">
            <a:spAutoFit/>
          </a:bodyPr>
          <a:lstStyle/>
          <a:p>
            <a:r>
              <a:rPr lang="en-US" sz="1400" dirty="0" smtClean="0"/>
              <a:t>Event of </a:t>
            </a:r>
            <a:r>
              <a:rPr lang="en-US" sz="1400" dirty="0" err="1" smtClean="0"/>
              <a:t>Ψ</a:t>
            </a:r>
            <a:r>
              <a:rPr lang="en-US" sz="1400" dirty="0" smtClean="0"/>
              <a:t>’ excited state at m=3.7 GeV</a:t>
            </a:r>
            <a:endParaRPr lang="en-US" sz="1400" dirty="0"/>
          </a:p>
        </p:txBody>
      </p:sp>
    </p:spTree>
    <p:extLst>
      <p:ext uri="{BB962C8B-B14F-4D97-AF65-F5344CB8AC3E}">
        <p14:creationId xmlns:p14="http://schemas.microsoft.com/office/powerpoint/2010/main" val="2485627149"/>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Discovery of the J/</a:t>
            </a:r>
            <a:r>
              <a:rPr lang="en-US" dirty="0" err="1" smtClean="0"/>
              <a:t>Ψ</a:t>
            </a:r>
            <a:r>
              <a:rPr lang="en-US" dirty="0" smtClean="0"/>
              <a:t>’ in </a:t>
            </a:r>
            <a:r>
              <a:rPr lang="en-US" dirty="0" err="1" smtClean="0"/>
              <a:t>e</a:t>
            </a:r>
            <a:r>
              <a:rPr lang="en-US" baseline="30000" dirty="0" err="1" smtClean="0"/>
              <a:t>+</a:t>
            </a:r>
            <a:r>
              <a:rPr lang="en-US" dirty="0" err="1" smtClean="0"/>
              <a:t>e</a:t>
            </a:r>
            <a:r>
              <a:rPr lang="en-US" baseline="30000" dirty="0" smtClean="0"/>
              <a:t>-</a:t>
            </a:r>
            <a:r>
              <a:rPr lang="en-US" dirty="0" smtClean="0"/>
              <a:t> annihilation</a:t>
            </a:r>
            <a:endParaRPr lang="en-US" dirty="0"/>
          </a:p>
        </p:txBody>
      </p:sp>
      <p:sp>
        <p:nvSpPr>
          <p:cNvPr id="3" name="Content Placeholder 2"/>
          <p:cNvSpPr>
            <a:spLocks noGrp="1"/>
          </p:cNvSpPr>
          <p:nvPr>
            <p:ph idx="1"/>
          </p:nvPr>
        </p:nvSpPr>
        <p:spPr>
          <a:xfrm>
            <a:off x="0" y="1084845"/>
            <a:ext cx="4909842" cy="5188424"/>
          </a:xfrm>
        </p:spPr>
        <p:txBody>
          <a:bodyPr>
            <a:normAutofit fontScale="92500" lnSpcReduction="10000"/>
          </a:bodyPr>
          <a:lstStyle/>
          <a:p>
            <a:r>
              <a:rPr lang="en-US" dirty="0" smtClean="0"/>
              <a:t> Another narrow resonance with the same quantum numbers as the photon (10 days after </a:t>
            </a:r>
            <a:r>
              <a:rPr lang="en-US" dirty="0" err="1" smtClean="0"/>
              <a:t>Ψ</a:t>
            </a:r>
            <a:r>
              <a:rPr lang="en-US" dirty="0" smtClean="0"/>
              <a:t>)</a:t>
            </a:r>
          </a:p>
          <a:p>
            <a:pPr lvl="1"/>
            <a:r>
              <a:rPr lang="en-US" dirty="0" smtClean="0"/>
              <a:t>Mass of  </a:t>
            </a:r>
            <a:r>
              <a:rPr lang="en-US" dirty="0" err="1" smtClean="0"/>
              <a:t>Ψ</a:t>
            </a:r>
            <a:r>
              <a:rPr lang="en-US" dirty="0" smtClean="0"/>
              <a:t>’ = 3686 MeV</a:t>
            </a:r>
          </a:p>
          <a:p>
            <a:pPr lvl="1"/>
            <a:r>
              <a:rPr lang="en-US" dirty="0" smtClean="0"/>
              <a:t>The </a:t>
            </a:r>
            <a:r>
              <a:rPr lang="en-US" dirty="0" err="1" smtClean="0"/>
              <a:t>Ψ</a:t>
            </a:r>
            <a:r>
              <a:rPr lang="en-US" dirty="0" smtClean="0"/>
              <a:t>’ is also called the </a:t>
            </a:r>
            <a:r>
              <a:rPr lang="en-US" dirty="0" err="1" smtClean="0"/>
              <a:t>Ψ</a:t>
            </a:r>
            <a:r>
              <a:rPr lang="en-US" dirty="0" smtClean="0"/>
              <a:t>(2S)</a:t>
            </a:r>
          </a:p>
          <a:p>
            <a:pPr lvl="1"/>
            <a:r>
              <a:rPr lang="en-US" dirty="0" smtClean="0"/>
              <a:t>Observed decays include:</a:t>
            </a:r>
          </a:p>
          <a:p>
            <a:pPr lvl="2"/>
            <a:r>
              <a:rPr lang="en-US" dirty="0" smtClean="0"/>
              <a:t>To other cc states</a:t>
            </a:r>
          </a:p>
          <a:p>
            <a:pPr lvl="3"/>
            <a:r>
              <a:rPr lang="en-US" dirty="0" err="1" smtClean="0"/>
              <a:t>Ψ</a:t>
            </a:r>
            <a:r>
              <a:rPr lang="en-US" dirty="0" smtClean="0"/>
              <a:t>ππ (50%), </a:t>
            </a:r>
            <a:r>
              <a:rPr lang="en-US" dirty="0" err="1" smtClean="0"/>
              <a:t>χ</a:t>
            </a:r>
            <a:r>
              <a:rPr lang="en-US" baseline="-25000" dirty="0" err="1" smtClean="0"/>
              <a:t>C</a:t>
            </a:r>
            <a:r>
              <a:rPr lang="en-US" dirty="0" err="1" smtClean="0"/>
              <a:t>+γ</a:t>
            </a:r>
            <a:r>
              <a:rPr lang="en-US" dirty="0" smtClean="0"/>
              <a:t> (24%)</a:t>
            </a:r>
          </a:p>
          <a:p>
            <a:pPr lvl="2"/>
            <a:r>
              <a:rPr lang="en-US" dirty="0" err="1" smtClean="0"/>
              <a:t>Dileptons</a:t>
            </a:r>
            <a:r>
              <a:rPr lang="en-US" dirty="0" smtClean="0"/>
              <a:t> (1% per lepton species)</a:t>
            </a:r>
          </a:p>
          <a:p>
            <a:pPr lvl="2"/>
            <a:r>
              <a:rPr lang="en-US" dirty="0" smtClean="0"/>
              <a:t>Additional </a:t>
            </a:r>
            <a:r>
              <a:rPr lang="en-US" dirty="0" err="1" smtClean="0"/>
              <a:t>hadronic</a:t>
            </a:r>
            <a:r>
              <a:rPr lang="en-US" dirty="0" smtClean="0"/>
              <a:t> decays make up the rest</a:t>
            </a:r>
            <a:endParaRPr lang="en-US" dirty="0"/>
          </a:p>
        </p:txBody>
      </p:sp>
      <p:sp>
        <p:nvSpPr>
          <p:cNvPr id="7" name="TextBox 6"/>
          <p:cNvSpPr txBox="1"/>
          <p:nvPr/>
        </p:nvSpPr>
        <p:spPr>
          <a:xfrm>
            <a:off x="6148556" y="4924337"/>
            <a:ext cx="2995444" cy="307777"/>
          </a:xfrm>
          <a:prstGeom prst="rect">
            <a:avLst/>
          </a:prstGeom>
          <a:noFill/>
        </p:spPr>
        <p:txBody>
          <a:bodyPr wrap="none" rtlCol="0">
            <a:spAutoFit/>
          </a:bodyPr>
          <a:lstStyle/>
          <a:p>
            <a:r>
              <a:rPr lang="en-US" sz="1400" dirty="0" smtClean="0"/>
              <a:t>Event of </a:t>
            </a:r>
            <a:r>
              <a:rPr lang="en-US" sz="1400" dirty="0" err="1" smtClean="0"/>
              <a:t>Ψ</a:t>
            </a:r>
            <a:r>
              <a:rPr lang="en-US" sz="1400" dirty="0" smtClean="0"/>
              <a:t>’ excited stat at m=3.7 GeV</a:t>
            </a:r>
            <a:endParaRPr lang="en-US" sz="1400" dirty="0"/>
          </a:p>
        </p:txBody>
      </p:sp>
      <p:pic>
        <p:nvPicPr>
          <p:cNvPr id="8" name="Picture 7"/>
          <p:cNvPicPr>
            <a:picLocks noChangeAspect="1"/>
          </p:cNvPicPr>
          <p:nvPr/>
        </p:nvPicPr>
        <p:blipFill>
          <a:blip r:embed="rId2"/>
          <a:stretch>
            <a:fillRect/>
          </a:stretch>
        </p:blipFill>
        <p:spPr>
          <a:xfrm>
            <a:off x="4866226" y="1084844"/>
            <a:ext cx="4277773" cy="5773155"/>
          </a:xfrm>
          <a:prstGeom prst="rect">
            <a:avLst/>
          </a:prstGeom>
        </p:spPr>
      </p:pic>
    </p:spTree>
    <p:extLst>
      <p:ext uri="{BB962C8B-B14F-4D97-AF65-F5344CB8AC3E}">
        <p14:creationId xmlns:p14="http://schemas.microsoft.com/office/powerpoint/2010/main" val="2173344851"/>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Charm quarks</a:t>
            </a:r>
            <a:endParaRPr lang="en-US" dirty="0"/>
          </a:p>
        </p:txBody>
      </p:sp>
      <p:sp>
        <p:nvSpPr>
          <p:cNvPr id="3" name="Content Placeholder 2"/>
          <p:cNvSpPr>
            <a:spLocks noGrp="1"/>
          </p:cNvSpPr>
          <p:nvPr>
            <p:ph idx="1"/>
          </p:nvPr>
        </p:nvSpPr>
        <p:spPr>
          <a:xfrm>
            <a:off x="264564" y="1084845"/>
            <a:ext cx="8879436" cy="3173390"/>
          </a:xfrm>
        </p:spPr>
        <p:txBody>
          <a:bodyPr>
            <a:normAutofit fontScale="85000" lnSpcReduction="10000"/>
          </a:bodyPr>
          <a:lstStyle/>
          <a:p>
            <a:r>
              <a:rPr lang="en-US" dirty="0"/>
              <a:t>Interpretation of J/</a:t>
            </a:r>
            <a:r>
              <a:rPr lang="en-US" dirty="0" err="1"/>
              <a:t>Ψ</a:t>
            </a:r>
            <a:r>
              <a:rPr lang="en-US" dirty="0"/>
              <a:t> as cc bound state supported by </a:t>
            </a:r>
            <a:r>
              <a:rPr lang="en-US" dirty="0" smtClean="0"/>
              <a:t>behavior </a:t>
            </a:r>
            <a:r>
              <a:rPr lang="en-US" dirty="0"/>
              <a:t>of </a:t>
            </a:r>
            <a:r>
              <a:rPr lang="en-US" dirty="0" smtClean="0"/>
              <a:t>R</a:t>
            </a:r>
          </a:p>
          <a:p>
            <a:endParaRPr lang="en-US" dirty="0"/>
          </a:p>
          <a:p>
            <a:r>
              <a:rPr lang="en-US" dirty="0"/>
              <a:t> Two narrow states below charmed meson threshold</a:t>
            </a:r>
          </a:p>
          <a:p>
            <a:endParaRPr lang="en-US" dirty="0" smtClean="0"/>
          </a:p>
          <a:p>
            <a:r>
              <a:rPr lang="en-US" dirty="0" smtClean="0"/>
              <a:t> </a:t>
            </a:r>
            <a:r>
              <a:rPr lang="en-US" dirty="0"/>
              <a:t>Wider states can decay to charmed particles</a:t>
            </a:r>
          </a:p>
          <a:p>
            <a:endParaRPr lang="en-US" dirty="0" smtClean="0"/>
          </a:p>
          <a:p>
            <a:r>
              <a:rPr lang="en-US" dirty="0" smtClean="0"/>
              <a:t>Jump </a:t>
            </a:r>
            <a:r>
              <a:rPr lang="en-US" dirty="0"/>
              <a:t>in R above threshold indicates charge 2/3 quark</a:t>
            </a:r>
          </a:p>
        </p:txBody>
      </p:sp>
    </p:spTree>
    <p:extLst>
      <p:ext uri="{BB962C8B-B14F-4D97-AF65-F5344CB8AC3E}">
        <p14:creationId xmlns:p14="http://schemas.microsoft.com/office/powerpoint/2010/main" val="1407197025"/>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e</a:t>
            </a:r>
            <a:r>
              <a:rPr lang="en-US" baseline="30000" dirty="0" err="1"/>
              <a:t>+</a:t>
            </a:r>
            <a:r>
              <a:rPr lang="en-US" dirty="0" err="1"/>
              <a:t>e</a:t>
            </a:r>
            <a:r>
              <a:rPr lang="en-US" baseline="30000" dirty="0"/>
              <a:t>-</a:t>
            </a:r>
            <a:r>
              <a:rPr lang="en-US" dirty="0"/>
              <a:t> annihilation to hadrons</a:t>
            </a:r>
          </a:p>
        </p:txBody>
      </p:sp>
      <p:sp>
        <p:nvSpPr>
          <p:cNvPr id="3" name="Content Placeholder 2"/>
          <p:cNvSpPr>
            <a:spLocks noGrp="1"/>
          </p:cNvSpPr>
          <p:nvPr>
            <p:ph idx="1"/>
          </p:nvPr>
        </p:nvSpPr>
        <p:spPr>
          <a:xfrm>
            <a:off x="61450" y="1003206"/>
            <a:ext cx="9082550" cy="3732405"/>
          </a:xfrm>
        </p:spPr>
        <p:txBody>
          <a:bodyPr>
            <a:normAutofit/>
          </a:bodyPr>
          <a:lstStyle/>
          <a:p>
            <a:r>
              <a:rPr lang="en-US" dirty="0" smtClean="0"/>
              <a:t>The process</a:t>
            </a:r>
          </a:p>
          <a:p>
            <a:r>
              <a:rPr lang="en-US" dirty="0" smtClean="0"/>
              <a:t>Its cross section</a:t>
            </a:r>
          </a:p>
          <a:p>
            <a:endParaRPr lang="en-US" dirty="0"/>
          </a:p>
          <a:p>
            <a:endParaRPr lang="en-US" dirty="0" smtClean="0"/>
          </a:p>
          <a:p>
            <a:pPr lvl="1"/>
            <a:r>
              <a:rPr lang="en-US" dirty="0" smtClean="0"/>
              <a:t>We take in account the fractional charge of the quark, </a:t>
            </a:r>
            <a:r>
              <a:rPr lang="en-US" dirty="0" err="1" smtClean="0"/>
              <a:t>e</a:t>
            </a:r>
            <a:r>
              <a:rPr lang="en-US" baseline="-25000" dirty="0" err="1" smtClean="0"/>
              <a:t>q</a:t>
            </a:r>
            <a:r>
              <a:rPr lang="en-US" dirty="0" smtClean="0"/>
              <a:t> </a:t>
            </a:r>
          </a:p>
          <a:p>
            <a:pPr lvl="1"/>
            <a:r>
              <a:rPr lang="en-US" dirty="0" err="1" smtClean="0"/>
              <a:t>N</a:t>
            </a:r>
            <a:r>
              <a:rPr lang="en-US" baseline="-25000" dirty="0" err="1" smtClean="0"/>
              <a:t>c</a:t>
            </a:r>
            <a:r>
              <a:rPr lang="en-US" baseline="-25000" dirty="0" smtClean="0"/>
              <a:t> </a:t>
            </a:r>
            <a:r>
              <a:rPr lang="en-US" dirty="0" smtClean="0"/>
              <a:t>is the number of colors, 3</a:t>
            </a:r>
          </a:p>
          <a:p>
            <a:pPr lvl="2"/>
            <a:r>
              <a:rPr lang="en-US" dirty="0" smtClean="0"/>
              <a:t>There is a diagram for each color, and they have to be added</a:t>
            </a:r>
          </a:p>
          <a:p>
            <a:pPr lvl="2"/>
            <a:endParaRPr lang="en-US" baseline="-25000" dirty="0"/>
          </a:p>
        </p:txBody>
      </p:sp>
      <p:graphicFrame>
        <p:nvGraphicFramePr>
          <p:cNvPr id="6" name="Object 5"/>
          <p:cNvGraphicFramePr>
            <a:graphicFrameLocks noChangeAspect="1"/>
          </p:cNvGraphicFramePr>
          <p:nvPr>
            <p:extLst>
              <p:ext uri="{D42A27DB-BD31-4B8C-83A1-F6EECF244321}">
                <p14:modId xmlns:p14="http://schemas.microsoft.com/office/powerpoint/2010/main" val="2795008234"/>
              </p:ext>
            </p:extLst>
          </p:nvPr>
        </p:nvGraphicFramePr>
        <p:xfrm>
          <a:off x="2778534" y="1101751"/>
          <a:ext cx="1357313" cy="487363"/>
        </p:xfrm>
        <a:graphic>
          <a:graphicData uri="http://schemas.openxmlformats.org/presentationml/2006/ole">
            <mc:AlternateContent xmlns:mc="http://schemas.openxmlformats.org/markup-compatibility/2006">
              <mc:Choice xmlns:v="urn:schemas-microsoft-com:vml" Requires="v">
                <p:oleObj spid="_x0000_s124167" name="Equation" r:id="rId3" imgW="673100" imgH="241300" progId="Equation.3">
                  <p:embed/>
                </p:oleObj>
              </mc:Choice>
              <mc:Fallback>
                <p:oleObj name="Equation" r:id="rId3" imgW="673100" imgH="241300" progId="Equation.3">
                  <p:embed/>
                  <p:pic>
                    <p:nvPicPr>
                      <p:cNvPr id="0" name=""/>
                      <p:cNvPicPr/>
                      <p:nvPr/>
                    </p:nvPicPr>
                    <p:blipFill>
                      <a:blip r:embed="rId4"/>
                      <a:stretch>
                        <a:fillRect/>
                      </a:stretch>
                    </p:blipFill>
                    <p:spPr>
                      <a:xfrm>
                        <a:off x="2778534" y="1101751"/>
                        <a:ext cx="1357313" cy="487363"/>
                      </a:xfrm>
                      <a:prstGeom prst="rect">
                        <a:avLst/>
                      </a:prstGeom>
                    </p:spPr>
                  </p:pic>
                </p:oleObj>
              </mc:Fallback>
            </mc:AlternateContent>
          </a:graphicData>
        </a:graphic>
      </p:graphicFrame>
      <p:pic>
        <p:nvPicPr>
          <p:cNvPr id="7" name="Picture 6"/>
          <p:cNvPicPr>
            <a:picLocks noChangeAspect="1"/>
          </p:cNvPicPr>
          <p:nvPr/>
        </p:nvPicPr>
        <p:blipFill>
          <a:blip r:embed="rId5"/>
          <a:stretch>
            <a:fillRect/>
          </a:stretch>
        </p:blipFill>
        <p:spPr>
          <a:xfrm>
            <a:off x="6102082" y="1031824"/>
            <a:ext cx="2899869" cy="2054074"/>
          </a:xfrm>
          <a:prstGeom prst="rect">
            <a:avLst/>
          </a:prstGeom>
        </p:spPr>
      </p:pic>
      <p:graphicFrame>
        <p:nvGraphicFramePr>
          <p:cNvPr id="8" name="Object 7"/>
          <p:cNvGraphicFramePr>
            <a:graphicFrameLocks noChangeAspect="1"/>
          </p:cNvGraphicFramePr>
          <p:nvPr>
            <p:extLst>
              <p:ext uri="{D42A27DB-BD31-4B8C-83A1-F6EECF244321}">
                <p14:modId xmlns:p14="http://schemas.microsoft.com/office/powerpoint/2010/main" val="3972739189"/>
              </p:ext>
            </p:extLst>
          </p:nvPr>
        </p:nvGraphicFramePr>
        <p:xfrm>
          <a:off x="857385" y="2364700"/>
          <a:ext cx="4706938" cy="536575"/>
        </p:xfrm>
        <a:graphic>
          <a:graphicData uri="http://schemas.openxmlformats.org/presentationml/2006/ole">
            <mc:AlternateContent xmlns:mc="http://schemas.openxmlformats.org/markup-compatibility/2006">
              <mc:Choice xmlns:v="urn:schemas-microsoft-com:vml" Requires="v">
                <p:oleObj spid="_x0000_s124168" name="Equation" r:id="rId6" imgW="2336800" imgH="266700" progId="Equation.3">
                  <p:embed/>
                </p:oleObj>
              </mc:Choice>
              <mc:Fallback>
                <p:oleObj name="Equation" r:id="rId6" imgW="2336800" imgH="266700" progId="Equation.3">
                  <p:embed/>
                  <p:pic>
                    <p:nvPicPr>
                      <p:cNvPr id="0" name=""/>
                      <p:cNvPicPr/>
                      <p:nvPr/>
                    </p:nvPicPr>
                    <p:blipFill>
                      <a:blip r:embed="rId7"/>
                      <a:stretch>
                        <a:fillRect/>
                      </a:stretch>
                    </p:blipFill>
                    <p:spPr>
                      <a:xfrm>
                        <a:off x="857385" y="2364700"/>
                        <a:ext cx="4706938" cy="536575"/>
                      </a:xfrm>
                      <a:prstGeom prst="rect">
                        <a:avLst/>
                      </a:prstGeom>
                    </p:spPr>
                  </p:pic>
                </p:oleObj>
              </mc:Fallback>
            </mc:AlternateContent>
          </a:graphicData>
        </a:graphic>
      </p:graphicFrame>
      <p:graphicFrame>
        <p:nvGraphicFramePr>
          <p:cNvPr id="9" name="Object 8"/>
          <p:cNvGraphicFramePr>
            <a:graphicFrameLocks noChangeAspect="1"/>
          </p:cNvGraphicFramePr>
          <p:nvPr>
            <p:extLst>
              <p:ext uri="{D42A27DB-BD31-4B8C-83A1-F6EECF244321}">
                <p14:modId xmlns:p14="http://schemas.microsoft.com/office/powerpoint/2010/main" val="3982373154"/>
              </p:ext>
            </p:extLst>
          </p:nvPr>
        </p:nvGraphicFramePr>
        <p:xfrm>
          <a:off x="2141795" y="4866482"/>
          <a:ext cx="4759325" cy="792162"/>
        </p:xfrm>
        <a:graphic>
          <a:graphicData uri="http://schemas.openxmlformats.org/presentationml/2006/ole">
            <mc:AlternateContent xmlns:mc="http://schemas.openxmlformats.org/markup-compatibility/2006">
              <mc:Choice xmlns:v="urn:schemas-microsoft-com:vml" Requires="v">
                <p:oleObj spid="_x0000_s124169" name="Equation" r:id="rId8" imgW="2362200" imgH="393700" progId="Equation.3">
                  <p:embed/>
                </p:oleObj>
              </mc:Choice>
              <mc:Fallback>
                <p:oleObj name="Equation" r:id="rId8" imgW="2362200" imgH="393700" progId="Equation.3">
                  <p:embed/>
                  <p:pic>
                    <p:nvPicPr>
                      <p:cNvPr id="0" name=""/>
                      <p:cNvPicPr/>
                      <p:nvPr/>
                    </p:nvPicPr>
                    <p:blipFill>
                      <a:blip r:embed="rId9"/>
                      <a:stretch>
                        <a:fillRect/>
                      </a:stretch>
                    </p:blipFill>
                    <p:spPr>
                      <a:xfrm>
                        <a:off x="2141795" y="4866482"/>
                        <a:ext cx="4759325" cy="792162"/>
                      </a:xfrm>
                      <a:prstGeom prst="rect">
                        <a:avLst/>
                      </a:prstGeom>
                    </p:spPr>
                  </p:pic>
                </p:oleObj>
              </mc:Fallback>
            </mc:AlternateContent>
          </a:graphicData>
        </a:graphic>
      </p:graphicFrame>
      <p:graphicFrame>
        <p:nvGraphicFramePr>
          <p:cNvPr id="10" name="Object 9"/>
          <p:cNvGraphicFramePr>
            <a:graphicFrameLocks noChangeAspect="1"/>
          </p:cNvGraphicFramePr>
          <p:nvPr>
            <p:extLst>
              <p:ext uri="{D42A27DB-BD31-4B8C-83A1-F6EECF244321}">
                <p14:modId xmlns:p14="http://schemas.microsoft.com/office/powerpoint/2010/main" val="1771500006"/>
              </p:ext>
            </p:extLst>
          </p:nvPr>
        </p:nvGraphicFramePr>
        <p:xfrm>
          <a:off x="2141795" y="5658644"/>
          <a:ext cx="5705475" cy="792162"/>
        </p:xfrm>
        <a:graphic>
          <a:graphicData uri="http://schemas.openxmlformats.org/presentationml/2006/ole">
            <mc:AlternateContent xmlns:mc="http://schemas.openxmlformats.org/markup-compatibility/2006">
              <mc:Choice xmlns:v="urn:schemas-microsoft-com:vml" Requires="v">
                <p:oleObj spid="_x0000_s124170" name="Equation" r:id="rId10" imgW="2832100" imgH="393700" progId="Equation.3">
                  <p:embed/>
                </p:oleObj>
              </mc:Choice>
              <mc:Fallback>
                <p:oleObj name="Equation" r:id="rId10" imgW="2832100" imgH="393700" progId="Equation.3">
                  <p:embed/>
                  <p:pic>
                    <p:nvPicPr>
                      <p:cNvPr id="0" name=""/>
                      <p:cNvPicPr/>
                      <p:nvPr/>
                    </p:nvPicPr>
                    <p:blipFill>
                      <a:blip r:embed="rId11"/>
                      <a:stretch>
                        <a:fillRect/>
                      </a:stretch>
                    </p:blipFill>
                    <p:spPr>
                      <a:xfrm>
                        <a:off x="2141795" y="5658644"/>
                        <a:ext cx="5705475" cy="792162"/>
                      </a:xfrm>
                      <a:prstGeom prst="rect">
                        <a:avLst/>
                      </a:prstGeom>
                    </p:spPr>
                  </p:pic>
                </p:oleObj>
              </mc:Fallback>
            </mc:AlternateContent>
          </a:graphicData>
        </a:graphic>
      </p:graphicFrame>
    </p:spTree>
    <p:extLst>
      <p:ext uri="{BB962C8B-B14F-4D97-AF65-F5344CB8AC3E}">
        <p14:creationId xmlns:p14="http://schemas.microsoft.com/office/powerpoint/2010/main" val="3355966042"/>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e</a:t>
            </a:r>
            <a:r>
              <a:rPr lang="en-US" baseline="30000" dirty="0" err="1"/>
              <a:t>+</a:t>
            </a:r>
            <a:r>
              <a:rPr lang="en-US" dirty="0" err="1"/>
              <a:t>e</a:t>
            </a:r>
            <a:r>
              <a:rPr lang="en-US" baseline="30000" dirty="0"/>
              <a:t>-</a:t>
            </a:r>
            <a:r>
              <a:rPr lang="en-US" dirty="0"/>
              <a:t> annihilation to hadrons</a:t>
            </a:r>
          </a:p>
        </p:txBody>
      </p:sp>
      <p:sp>
        <p:nvSpPr>
          <p:cNvPr id="3" name="Content Placeholder 2"/>
          <p:cNvSpPr>
            <a:spLocks noGrp="1"/>
          </p:cNvSpPr>
          <p:nvPr>
            <p:ph idx="1"/>
          </p:nvPr>
        </p:nvSpPr>
        <p:spPr/>
        <p:txBody>
          <a:bodyPr>
            <a:normAutofit/>
          </a:bodyPr>
          <a:lstStyle/>
          <a:p>
            <a:r>
              <a:rPr lang="en-US" dirty="0" smtClean="0"/>
              <a:t>This leads us to the prediction</a:t>
            </a:r>
          </a:p>
          <a:p>
            <a:endParaRPr lang="en-US" dirty="0"/>
          </a:p>
          <a:p>
            <a:endParaRPr lang="en-US" dirty="0" smtClean="0"/>
          </a:p>
          <a:p>
            <a:endParaRPr lang="en-US" dirty="0"/>
          </a:p>
          <a:p>
            <a:r>
              <a:rPr lang="en-US" dirty="0" smtClean="0"/>
              <a:t>Since N</a:t>
            </a:r>
            <a:r>
              <a:rPr lang="en-US" baseline="-25000" dirty="0" smtClean="0"/>
              <a:t>C</a:t>
            </a:r>
            <a:r>
              <a:rPr lang="en-US" dirty="0" smtClean="0"/>
              <a:t>=3 we have </a:t>
            </a:r>
          </a:p>
          <a:p>
            <a:pPr lvl="1"/>
            <a:r>
              <a:rPr lang="en-US" dirty="0" smtClean="0"/>
              <a:t>for </a:t>
            </a:r>
            <a:r>
              <a:rPr lang="en-US" dirty="0" err="1" smtClean="0"/>
              <a:t>u,d,s</a:t>
            </a:r>
            <a:endParaRPr lang="en-US" dirty="0" smtClean="0"/>
          </a:p>
          <a:p>
            <a:pPr lvl="1"/>
            <a:endParaRPr lang="en-US" dirty="0" smtClean="0"/>
          </a:p>
          <a:p>
            <a:pPr lvl="1"/>
            <a:r>
              <a:rPr lang="en-US" dirty="0" smtClean="0"/>
              <a:t>for </a:t>
            </a:r>
            <a:r>
              <a:rPr lang="en-US" dirty="0" err="1" smtClean="0"/>
              <a:t>u,d,s,c</a:t>
            </a:r>
            <a:endParaRPr lang="en-US" dirty="0" smtClean="0"/>
          </a:p>
          <a:p>
            <a:pPr lvl="1"/>
            <a:endParaRPr lang="en-US" dirty="0" smtClean="0"/>
          </a:p>
          <a:p>
            <a:pPr lvl="1"/>
            <a:r>
              <a:rPr lang="en-US" dirty="0" smtClean="0"/>
              <a:t>for </a:t>
            </a:r>
            <a:r>
              <a:rPr lang="en-US" dirty="0" err="1" smtClean="0"/>
              <a:t>u,d,s,c,b</a:t>
            </a:r>
            <a:endParaRPr lang="en-US" dirty="0"/>
          </a:p>
        </p:txBody>
      </p:sp>
      <p:graphicFrame>
        <p:nvGraphicFramePr>
          <p:cNvPr id="6" name="Object 5"/>
          <p:cNvGraphicFramePr>
            <a:graphicFrameLocks noChangeAspect="1"/>
          </p:cNvGraphicFramePr>
          <p:nvPr>
            <p:extLst>
              <p:ext uri="{D42A27DB-BD31-4B8C-83A1-F6EECF244321}">
                <p14:modId xmlns:p14="http://schemas.microsoft.com/office/powerpoint/2010/main" val="1363986995"/>
              </p:ext>
            </p:extLst>
          </p:nvPr>
        </p:nvGraphicFramePr>
        <p:xfrm>
          <a:off x="2274888" y="1930885"/>
          <a:ext cx="4271962" cy="944563"/>
        </p:xfrm>
        <a:graphic>
          <a:graphicData uri="http://schemas.openxmlformats.org/presentationml/2006/ole">
            <mc:AlternateContent xmlns:mc="http://schemas.openxmlformats.org/markup-compatibility/2006">
              <mc:Choice xmlns:v="urn:schemas-microsoft-com:vml" Requires="v">
                <p:oleObj spid="_x0000_s125061" name="Equation" r:id="rId3" imgW="2120900" imgH="469900" progId="Equation.3">
                  <p:embed/>
                </p:oleObj>
              </mc:Choice>
              <mc:Fallback>
                <p:oleObj name="Equation" r:id="rId3" imgW="2120900" imgH="469900" progId="Equation.3">
                  <p:embed/>
                  <p:pic>
                    <p:nvPicPr>
                      <p:cNvPr id="0" name=""/>
                      <p:cNvPicPr/>
                      <p:nvPr/>
                    </p:nvPicPr>
                    <p:blipFill>
                      <a:blip r:embed="rId4"/>
                      <a:stretch>
                        <a:fillRect/>
                      </a:stretch>
                    </p:blipFill>
                    <p:spPr>
                      <a:xfrm>
                        <a:off x="2274888" y="1930885"/>
                        <a:ext cx="4271962" cy="944563"/>
                      </a:xfrm>
                      <a:prstGeom prst="rect">
                        <a:avLst/>
                      </a:prstGeom>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2768709703"/>
              </p:ext>
            </p:extLst>
          </p:nvPr>
        </p:nvGraphicFramePr>
        <p:xfrm>
          <a:off x="2957494" y="3823527"/>
          <a:ext cx="2935872" cy="2581901"/>
        </p:xfrm>
        <a:graphic>
          <a:graphicData uri="http://schemas.openxmlformats.org/presentationml/2006/ole">
            <mc:AlternateContent xmlns:mc="http://schemas.openxmlformats.org/markup-compatibility/2006">
              <mc:Choice xmlns:v="urn:schemas-microsoft-com:vml" Requires="v">
                <p:oleObj spid="_x0000_s125062" name="Equation" r:id="rId5" imgW="1790700" imgH="1574800" progId="Equation.3">
                  <p:embed/>
                </p:oleObj>
              </mc:Choice>
              <mc:Fallback>
                <p:oleObj name="Equation" r:id="rId5" imgW="1790700" imgH="1574800" progId="Equation.3">
                  <p:embed/>
                  <p:pic>
                    <p:nvPicPr>
                      <p:cNvPr id="0" name=""/>
                      <p:cNvPicPr/>
                      <p:nvPr/>
                    </p:nvPicPr>
                    <p:blipFill>
                      <a:blip r:embed="rId6"/>
                      <a:stretch>
                        <a:fillRect/>
                      </a:stretch>
                    </p:blipFill>
                    <p:spPr>
                      <a:xfrm>
                        <a:off x="2957494" y="3823527"/>
                        <a:ext cx="2935872" cy="2581901"/>
                      </a:xfrm>
                      <a:prstGeom prst="rect">
                        <a:avLst/>
                      </a:prstGeom>
                    </p:spPr>
                  </p:pic>
                </p:oleObj>
              </mc:Fallback>
            </mc:AlternateContent>
          </a:graphicData>
        </a:graphic>
      </p:graphicFrame>
      <p:sp>
        <p:nvSpPr>
          <p:cNvPr id="8" name="TextBox 7"/>
          <p:cNvSpPr txBox="1"/>
          <p:nvPr/>
        </p:nvSpPr>
        <p:spPr>
          <a:xfrm>
            <a:off x="5329201" y="4952349"/>
            <a:ext cx="3814799" cy="1200329"/>
          </a:xfrm>
          <a:prstGeom prst="rect">
            <a:avLst/>
          </a:prstGeom>
          <a:noFill/>
        </p:spPr>
        <p:txBody>
          <a:bodyPr wrap="square" rtlCol="0">
            <a:spAutoFit/>
          </a:bodyPr>
          <a:lstStyle/>
          <a:p>
            <a:r>
              <a:rPr lang="en-US" i="1" dirty="0"/>
              <a:t>Above 3.1 GeV, charm </a:t>
            </a:r>
            <a:r>
              <a:rPr lang="en-US" i="1" dirty="0" smtClean="0"/>
              <a:t>pairs produced</a:t>
            </a:r>
          </a:p>
          <a:p>
            <a:endParaRPr lang="en-US" i="1" dirty="0" smtClean="0"/>
          </a:p>
          <a:p>
            <a:endParaRPr lang="en-US" i="1" dirty="0"/>
          </a:p>
          <a:p>
            <a:r>
              <a:rPr lang="en-US" i="1" dirty="0"/>
              <a:t> Above 9.4 GeV, bottom </a:t>
            </a:r>
            <a:r>
              <a:rPr lang="en-US" i="1" dirty="0" smtClean="0"/>
              <a:t>pairs produced</a:t>
            </a:r>
            <a:endParaRPr lang="en-US" i="1" dirty="0"/>
          </a:p>
        </p:txBody>
      </p:sp>
      <p:sp>
        <p:nvSpPr>
          <p:cNvPr id="9" name="Rounded Rectangle 8"/>
          <p:cNvSpPr/>
          <p:nvPr/>
        </p:nvSpPr>
        <p:spPr>
          <a:xfrm>
            <a:off x="2071916" y="1873174"/>
            <a:ext cx="4645102" cy="1002274"/>
          </a:xfrm>
          <a:prstGeom prst="roundRect">
            <a:avLst/>
          </a:prstGeom>
          <a:noFill/>
          <a:ln w="28575" cmpd="sng">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04648849"/>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e</a:t>
            </a:r>
            <a:r>
              <a:rPr lang="en-US" baseline="30000" dirty="0" err="1"/>
              <a:t>+</a:t>
            </a:r>
            <a:r>
              <a:rPr lang="en-US" dirty="0" err="1"/>
              <a:t>e</a:t>
            </a:r>
            <a:r>
              <a:rPr lang="en-US" baseline="30000" dirty="0"/>
              <a:t>-</a:t>
            </a:r>
            <a:r>
              <a:rPr lang="en-US" dirty="0"/>
              <a:t> annihilation to hadrons</a:t>
            </a:r>
          </a:p>
        </p:txBody>
      </p:sp>
      <p:sp>
        <p:nvSpPr>
          <p:cNvPr id="3" name="Content Placeholder 2"/>
          <p:cNvSpPr>
            <a:spLocks noGrp="1"/>
          </p:cNvSpPr>
          <p:nvPr>
            <p:ph idx="1"/>
          </p:nvPr>
        </p:nvSpPr>
        <p:spPr/>
        <p:txBody>
          <a:bodyPr/>
          <a:lstStyle/>
          <a:p>
            <a:r>
              <a:rPr lang="en-US" dirty="0" smtClean="0"/>
              <a:t> </a:t>
            </a:r>
            <a:endParaRPr lang="en-US" dirty="0"/>
          </a:p>
        </p:txBody>
      </p:sp>
      <p:pic>
        <p:nvPicPr>
          <p:cNvPr id="4" name="Picture 3"/>
          <p:cNvPicPr>
            <a:picLocks noChangeAspect="1"/>
          </p:cNvPicPr>
          <p:nvPr/>
        </p:nvPicPr>
        <p:blipFill>
          <a:blip r:embed="rId2"/>
          <a:stretch>
            <a:fillRect/>
          </a:stretch>
        </p:blipFill>
        <p:spPr>
          <a:xfrm>
            <a:off x="0" y="1526151"/>
            <a:ext cx="9144000" cy="5016998"/>
          </a:xfrm>
          <a:prstGeom prst="rect">
            <a:avLst/>
          </a:prstGeom>
        </p:spPr>
      </p:pic>
    </p:spTree>
    <p:extLst>
      <p:ext uri="{BB962C8B-B14F-4D97-AF65-F5344CB8AC3E}">
        <p14:creationId xmlns:p14="http://schemas.microsoft.com/office/powerpoint/2010/main" val="3421558331"/>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e</a:t>
            </a:r>
            <a:r>
              <a:rPr lang="en-US" baseline="30000" dirty="0" err="1"/>
              <a:t>+</a:t>
            </a:r>
            <a:r>
              <a:rPr lang="en-US" dirty="0" err="1"/>
              <a:t>e</a:t>
            </a:r>
            <a:r>
              <a:rPr lang="en-US" baseline="30000" dirty="0"/>
              <a:t>-</a:t>
            </a:r>
            <a:r>
              <a:rPr lang="en-US" dirty="0"/>
              <a:t> annihilation to hadrons</a:t>
            </a:r>
          </a:p>
        </p:txBody>
      </p:sp>
      <p:sp>
        <p:nvSpPr>
          <p:cNvPr id="3" name="Content Placeholder 2"/>
          <p:cNvSpPr>
            <a:spLocks noGrp="1"/>
          </p:cNvSpPr>
          <p:nvPr>
            <p:ph idx="1"/>
          </p:nvPr>
        </p:nvSpPr>
        <p:spPr>
          <a:xfrm>
            <a:off x="4491661" y="1089056"/>
            <a:ext cx="4618717" cy="3531867"/>
          </a:xfrm>
        </p:spPr>
        <p:txBody>
          <a:bodyPr>
            <a:normAutofit fontScale="77500" lnSpcReduction="20000"/>
          </a:bodyPr>
          <a:lstStyle/>
          <a:p>
            <a:r>
              <a:rPr lang="en-US" dirty="0" smtClean="0"/>
              <a:t>Jump in R above threshold indicates charge 2/3 quark</a:t>
            </a:r>
          </a:p>
          <a:p>
            <a:endParaRPr lang="en-US" dirty="0"/>
          </a:p>
          <a:p>
            <a:r>
              <a:rPr lang="en-US" dirty="0" smtClean="0"/>
              <a:t>These measurements confirm that there are 3 colors of quarks</a:t>
            </a:r>
          </a:p>
          <a:p>
            <a:endParaRPr lang="en-US" dirty="0"/>
          </a:p>
          <a:p>
            <a:r>
              <a:rPr lang="en-US" dirty="0" smtClean="0"/>
              <a:t>R is modified when interpreted with QCD. It should include diagrams where one of the quarks radiate gluons</a:t>
            </a:r>
          </a:p>
          <a:p>
            <a:endParaRPr lang="en-US" dirty="0" smtClean="0"/>
          </a:p>
          <a:p>
            <a:endParaRPr lang="en-US" dirty="0"/>
          </a:p>
        </p:txBody>
      </p:sp>
      <p:pic>
        <p:nvPicPr>
          <p:cNvPr id="7" name="Picture 6"/>
          <p:cNvPicPr>
            <a:picLocks noChangeAspect="1"/>
          </p:cNvPicPr>
          <p:nvPr/>
        </p:nvPicPr>
        <p:blipFill>
          <a:blip r:embed="rId3"/>
          <a:stretch>
            <a:fillRect/>
          </a:stretch>
        </p:blipFill>
        <p:spPr>
          <a:xfrm>
            <a:off x="0" y="1025166"/>
            <a:ext cx="4770446" cy="5816332"/>
          </a:xfrm>
          <a:prstGeom prst="rect">
            <a:avLst/>
          </a:prstGeom>
        </p:spPr>
      </p:pic>
      <p:graphicFrame>
        <p:nvGraphicFramePr>
          <p:cNvPr id="8" name="Object 7"/>
          <p:cNvGraphicFramePr>
            <a:graphicFrameLocks noChangeAspect="1"/>
          </p:cNvGraphicFramePr>
          <p:nvPr>
            <p:extLst>
              <p:ext uri="{D42A27DB-BD31-4B8C-83A1-F6EECF244321}">
                <p14:modId xmlns:p14="http://schemas.microsoft.com/office/powerpoint/2010/main" val="243962363"/>
              </p:ext>
            </p:extLst>
          </p:nvPr>
        </p:nvGraphicFramePr>
        <p:xfrm>
          <a:off x="5168537" y="5189034"/>
          <a:ext cx="2865438" cy="969962"/>
        </p:xfrm>
        <a:graphic>
          <a:graphicData uri="http://schemas.openxmlformats.org/presentationml/2006/ole">
            <mc:AlternateContent xmlns:mc="http://schemas.openxmlformats.org/markup-compatibility/2006">
              <mc:Choice xmlns:v="urn:schemas-microsoft-com:vml" Requires="v">
                <p:oleObj spid="_x0000_s126020" name="Equation" r:id="rId4" imgW="1422400" imgH="482600" progId="Equation.3">
                  <p:embed/>
                </p:oleObj>
              </mc:Choice>
              <mc:Fallback>
                <p:oleObj name="Equation" r:id="rId4" imgW="1422400" imgH="482600" progId="Equation.3">
                  <p:embed/>
                  <p:pic>
                    <p:nvPicPr>
                      <p:cNvPr id="0" name=""/>
                      <p:cNvPicPr/>
                      <p:nvPr/>
                    </p:nvPicPr>
                    <p:blipFill>
                      <a:blip r:embed="rId5"/>
                      <a:stretch>
                        <a:fillRect/>
                      </a:stretch>
                    </p:blipFill>
                    <p:spPr>
                      <a:xfrm>
                        <a:off x="5168537" y="5189034"/>
                        <a:ext cx="2865438" cy="969962"/>
                      </a:xfrm>
                      <a:prstGeom prst="rect">
                        <a:avLst/>
                      </a:prstGeom>
                    </p:spPr>
                  </p:pic>
                </p:oleObj>
              </mc:Fallback>
            </mc:AlternateContent>
          </a:graphicData>
        </a:graphic>
      </p:graphicFrame>
      <p:sp>
        <p:nvSpPr>
          <p:cNvPr id="9" name="Rounded Rectangle 8"/>
          <p:cNvSpPr/>
          <p:nvPr/>
        </p:nvSpPr>
        <p:spPr>
          <a:xfrm>
            <a:off x="5010769" y="5119366"/>
            <a:ext cx="3299213" cy="1002274"/>
          </a:xfrm>
          <a:prstGeom prst="roundRect">
            <a:avLst/>
          </a:prstGeom>
          <a:noFill/>
          <a:ln w="28575" cmpd="sng">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p:cNvSpPr txBox="1"/>
          <p:nvPr/>
        </p:nvSpPr>
        <p:spPr>
          <a:xfrm>
            <a:off x="5400297" y="6159741"/>
            <a:ext cx="3936595" cy="369332"/>
          </a:xfrm>
          <a:prstGeom prst="rect">
            <a:avLst/>
          </a:prstGeom>
          <a:noFill/>
        </p:spPr>
        <p:txBody>
          <a:bodyPr wrap="none" rtlCol="0">
            <a:spAutoFit/>
          </a:bodyPr>
          <a:lstStyle/>
          <a:p>
            <a:r>
              <a:rPr lang="en-US" i="1" dirty="0" smtClean="0"/>
              <a:t>Will return to this in a couple of lectures</a:t>
            </a:r>
            <a:endParaRPr lang="en-US" i="1" dirty="0"/>
          </a:p>
        </p:txBody>
      </p:sp>
    </p:spTree>
    <p:extLst>
      <p:ext uri="{BB962C8B-B14F-4D97-AF65-F5344CB8AC3E}">
        <p14:creationId xmlns:p14="http://schemas.microsoft.com/office/powerpoint/2010/main" val="2824582171"/>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Inelastic particle collisions</a:t>
            </a:r>
            <a:endParaRPr lang="en-US" dirty="0"/>
          </a:p>
        </p:txBody>
      </p:sp>
      <p:sp>
        <p:nvSpPr>
          <p:cNvPr id="3" name="Content Placeholder 2"/>
          <p:cNvSpPr>
            <a:spLocks noGrp="1"/>
          </p:cNvSpPr>
          <p:nvPr>
            <p:ph idx="1"/>
          </p:nvPr>
        </p:nvSpPr>
        <p:spPr/>
        <p:txBody>
          <a:bodyPr>
            <a:normAutofit fontScale="85000" lnSpcReduction="20000"/>
          </a:bodyPr>
          <a:lstStyle/>
          <a:p>
            <a:pPr marL="438912" lvl="2" indent="-320040">
              <a:spcBef>
                <a:spcPts val="0"/>
              </a:spcBef>
              <a:buClr>
                <a:schemeClr val="accent1"/>
              </a:buClr>
              <a:buSzPct val="80000"/>
              <a:buFont typeface="Wingdings 2"/>
              <a:buChar char=""/>
            </a:pPr>
            <a:r>
              <a:rPr lang="en-US" sz="3100" dirty="0" smtClean="0"/>
              <a:t>For a collision </a:t>
            </a:r>
            <a:r>
              <a:rPr lang="en-US" sz="3100" dirty="0"/>
              <a:t>in the laboratory frame between two particles: (m</a:t>
            </a:r>
            <a:r>
              <a:rPr lang="en-US" sz="3100" baseline="-25000" dirty="0"/>
              <a:t>1</a:t>
            </a:r>
            <a:r>
              <a:rPr lang="en-US" sz="3100" dirty="0"/>
              <a:t>,</a:t>
            </a:r>
            <a:r>
              <a:rPr lang="en-US" sz="3100" b="1" dirty="0"/>
              <a:t>p</a:t>
            </a:r>
            <a:r>
              <a:rPr lang="en-US" sz="3100" b="1" baseline="-25000" dirty="0"/>
              <a:t>1</a:t>
            </a:r>
            <a:r>
              <a:rPr lang="en-US" sz="3100" dirty="0"/>
              <a:t>) and (m</a:t>
            </a:r>
            <a:r>
              <a:rPr lang="en-US" sz="3100" baseline="-25000" dirty="0"/>
              <a:t>2</a:t>
            </a:r>
            <a:r>
              <a:rPr lang="en-US" sz="3100" dirty="0"/>
              <a:t>,</a:t>
            </a:r>
            <a:r>
              <a:rPr lang="en-US" sz="3100" b="1" dirty="0"/>
              <a:t>p</a:t>
            </a:r>
            <a:r>
              <a:rPr lang="en-US" sz="3100" b="1" baseline="-25000" dirty="0"/>
              <a:t>2</a:t>
            </a:r>
            <a:r>
              <a:rPr lang="en-US" sz="3100" dirty="0" smtClean="0"/>
              <a:t>)</a:t>
            </a:r>
          </a:p>
          <a:p>
            <a:pPr marL="438912" lvl="2" indent="-320040">
              <a:spcBef>
                <a:spcPts val="0"/>
              </a:spcBef>
              <a:buClr>
                <a:schemeClr val="accent1"/>
              </a:buClr>
              <a:buSzPct val="80000"/>
              <a:buFont typeface="Wingdings 2"/>
              <a:buChar char=""/>
            </a:pPr>
            <a:endParaRPr lang="en-US" dirty="0"/>
          </a:p>
          <a:p>
            <a:pPr marL="438912" lvl="2" indent="-320040">
              <a:spcBef>
                <a:spcPts val="0"/>
              </a:spcBef>
              <a:buClr>
                <a:schemeClr val="accent1"/>
              </a:buClr>
              <a:buSzPct val="80000"/>
              <a:buFont typeface="Wingdings 2"/>
              <a:buChar char=""/>
            </a:pPr>
            <a:endParaRPr lang="en-US" dirty="0" smtClean="0"/>
          </a:p>
          <a:p>
            <a:pPr marL="438912" lvl="2" indent="-320040">
              <a:spcBef>
                <a:spcPts val="0"/>
              </a:spcBef>
              <a:buClr>
                <a:schemeClr val="accent1"/>
              </a:buClr>
              <a:buSzPct val="80000"/>
              <a:buFont typeface="Wingdings 2"/>
              <a:buChar char=""/>
            </a:pPr>
            <a:endParaRPr lang="en-US" dirty="0"/>
          </a:p>
          <a:p>
            <a:pPr marL="438912" lvl="2" indent="-320040">
              <a:spcBef>
                <a:spcPts val="0"/>
              </a:spcBef>
              <a:buClr>
                <a:schemeClr val="accent1"/>
              </a:buClr>
              <a:buSzPct val="80000"/>
              <a:buFont typeface="Wingdings 2"/>
              <a:buChar char=""/>
            </a:pPr>
            <a:endParaRPr lang="en-US" dirty="0" smtClean="0"/>
          </a:p>
          <a:p>
            <a:pPr marL="438912" lvl="2" indent="-320040">
              <a:spcBef>
                <a:spcPts val="0"/>
              </a:spcBef>
              <a:buClr>
                <a:schemeClr val="accent1"/>
              </a:buClr>
              <a:buSzPct val="80000"/>
              <a:buFont typeface="Wingdings 2"/>
              <a:buChar char=""/>
            </a:pPr>
            <a:endParaRPr lang="en-US" dirty="0" smtClean="0"/>
          </a:p>
          <a:p>
            <a:pPr marL="438912" lvl="2" indent="-320040">
              <a:spcBef>
                <a:spcPts val="0"/>
              </a:spcBef>
              <a:buClr>
                <a:schemeClr val="accent1"/>
              </a:buClr>
              <a:buSzPct val="80000"/>
              <a:buFont typeface="Wingdings 2"/>
              <a:buChar char=""/>
            </a:pPr>
            <a:endParaRPr lang="en-US" dirty="0"/>
          </a:p>
          <a:p>
            <a:pPr marL="438912" lvl="2" indent="-320040">
              <a:spcBef>
                <a:spcPts val="0"/>
              </a:spcBef>
              <a:buClr>
                <a:schemeClr val="accent1"/>
              </a:buClr>
              <a:buSzPct val="80000"/>
              <a:buFont typeface="Wingdings 2"/>
              <a:buChar char=""/>
            </a:pPr>
            <a:endParaRPr lang="en-US" dirty="0"/>
          </a:p>
          <a:p>
            <a:r>
              <a:rPr lang="en-US" sz="3100" dirty="0" smtClean="0"/>
              <a:t>If we </a:t>
            </a:r>
            <a:r>
              <a:rPr lang="en-US" sz="3100" dirty="0" smtClean="0"/>
              <a:t>want to produce 3 protons and 1 antiproton colliding a proton beam against a proton target (</a:t>
            </a:r>
            <a:r>
              <a:rPr lang="en-US" sz="3100" i="1" dirty="0" err="1" smtClean="0"/>
              <a:t>pp→ppp</a:t>
            </a:r>
            <a:r>
              <a:rPr lang="en-US" sz="3100" i="1" dirty="0" smtClean="0"/>
              <a:t>(anti-p</a:t>
            </a:r>
            <a:r>
              <a:rPr lang="en-US" sz="3100" dirty="0" smtClean="0"/>
              <a:t>)</a:t>
            </a:r>
            <a:r>
              <a:rPr lang="en-US" sz="3100" dirty="0" smtClean="0"/>
              <a:t>), what </a:t>
            </a:r>
            <a:r>
              <a:rPr lang="en-US" sz="3100" dirty="0" smtClean="0"/>
              <a:t>is the minimum momentum of the proton beam?</a:t>
            </a:r>
          </a:p>
          <a:p>
            <a:pPr marL="457200" lvl="1" indent="0">
              <a:buNone/>
            </a:pPr>
            <a:r>
              <a:rPr lang="en-US" sz="2600" b="1" dirty="0" smtClean="0">
                <a:solidFill>
                  <a:srgbClr val="FF0000"/>
                </a:solidFill>
              </a:rPr>
              <a:t>Solution</a:t>
            </a:r>
          </a:p>
          <a:p>
            <a:pPr lvl="1"/>
            <a:r>
              <a:rPr lang="en-US" sz="2600" dirty="0" smtClean="0"/>
              <a:t>m</a:t>
            </a:r>
            <a:r>
              <a:rPr lang="en-US" sz="2600" baseline="-25000" dirty="0" smtClean="0"/>
              <a:t>1</a:t>
            </a:r>
            <a:r>
              <a:rPr lang="en-US" sz="2600" dirty="0" smtClean="0"/>
              <a:t> = m</a:t>
            </a:r>
            <a:r>
              <a:rPr lang="en-US" sz="2600" baseline="-25000" dirty="0" smtClean="0"/>
              <a:t>2</a:t>
            </a:r>
            <a:r>
              <a:rPr lang="en-US" sz="2600" dirty="0" smtClean="0"/>
              <a:t> = 0.9383 </a:t>
            </a:r>
            <a:r>
              <a:rPr lang="en-US" sz="2600" dirty="0" err="1" smtClean="0"/>
              <a:t>Gev</a:t>
            </a:r>
            <a:r>
              <a:rPr lang="en-US" sz="2600" dirty="0" smtClean="0"/>
              <a:t>/c</a:t>
            </a:r>
            <a:r>
              <a:rPr lang="en-US" sz="2600" baseline="30000" dirty="0" smtClean="0"/>
              <a:t>2</a:t>
            </a:r>
            <a:endParaRPr lang="en-US" sz="2600" dirty="0" smtClean="0"/>
          </a:p>
          <a:p>
            <a:pPr lvl="1"/>
            <a:r>
              <a:rPr lang="en-US" sz="2600" dirty="0" smtClean="0"/>
              <a:t>m(anti-proton) = m(proton)</a:t>
            </a:r>
          </a:p>
          <a:p>
            <a:pPr lvl="1"/>
            <a:r>
              <a:rPr lang="en-US" sz="2600" dirty="0" err="1" smtClean="0"/>
              <a:t>p</a:t>
            </a:r>
            <a:r>
              <a:rPr lang="en-US" sz="2600" baseline="-25000" dirty="0" err="1" smtClean="0"/>
              <a:t>L</a:t>
            </a:r>
            <a:r>
              <a:rPr lang="en-US" sz="2600" dirty="0" smtClean="0"/>
              <a:t>=p</a:t>
            </a:r>
            <a:r>
              <a:rPr lang="en-US" sz="2600" baseline="-25000" dirty="0" smtClean="0"/>
              <a:t>1</a:t>
            </a:r>
            <a:r>
              <a:rPr lang="en-US" sz="2600" dirty="0" smtClean="0"/>
              <a:t>, p</a:t>
            </a:r>
            <a:r>
              <a:rPr lang="en-US" sz="2600" baseline="-25000" dirty="0" smtClean="0"/>
              <a:t>2</a:t>
            </a:r>
            <a:r>
              <a:rPr lang="en-US" sz="2600" dirty="0" smtClean="0"/>
              <a:t>=0</a:t>
            </a:r>
          </a:p>
          <a:p>
            <a:pPr lvl="1"/>
            <a:r>
              <a:rPr lang="en-US" sz="2600" dirty="0" smtClean="0"/>
              <a:t>At threshold: E</a:t>
            </a:r>
            <a:r>
              <a:rPr lang="en-US" sz="2600" baseline="-25000" dirty="0" smtClean="0"/>
              <a:t>CM</a:t>
            </a:r>
            <a:r>
              <a:rPr lang="en-US" sz="2600" dirty="0" smtClean="0"/>
              <a:t> = 4m = 3.7532 GeV</a:t>
            </a:r>
          </a:p>
          <a:p>
            <a:pPr lvl="1"/>
            <a:r>
              <a:rPr lang="en-US" sz="2600" dirty="0" smtClean="0"/>
              <a:t>Solving for p</a:t>
            </a:r>
            <a:r>
              <a:rPr lang="en-US" sz="2600" baseline="-25000" dirty="0" smtClean="0"/>
              <a:t>1</a:t>
            </a:r>
            <a:r>
              <a:rPr lang="en-US" sz="2600" dirty="0" smtClean="0"/>
              <a:t>:</a:t>
            </a:r>
            <a:r>
              <a:rPr lang="en-US" sz="2600" b="1" dirty="0" smtClean="0"/>
              <a:t> </a:t>
            </a:r>
            <a:r>
              <a:rPr lang="en-US" sz="2600" b="1" dirty="0" smtClean="0">
                <a:solidFill>
                  <a:srgbClr val="FF0000"/>
                </a:solidFill>
              </a:rPr>
              <a:t>p</a:t>
            </a:r>
            <a:r>
              <a:rPr lang="en-US" sz="2600" b="1" baseline="-25000" dirty="0" smtClean="0">
                <a:solidFill>
                  <a:srgbClr val="FF0000"/>
                </a:solidFill>
              </a:rPr>
              <a:t>1</a:t>
            </a:r>
            <a:r>
              <a:rPr lang="en-US" sz="2600" b="1" dirty="0" smtClean="0">
                <a:solidFill>
                  <a:srgbClr val="FF0000"/>
                </a:solidFill>
              </a:rPr>
              <a:t>=6.5 GeV/c  </a:t>
            </a:r>
            <a:endParaRPr lang="en-US" sz="2600" dirty="0">
              <a:solidFill>
                <a:srgbClr val="FF0000"/>
              </a:solidFill>
            </a:endParaRPr>
          </a:p>
        </p:txBody>
      </p:sp>
      <p:pic>
        <p:nvPicPr>
          <p:cNvPr id="6" name="Picture 5"/>
          <p:cNvPicPr>
            <a:picLocks noChangeAspect="1"/>
          </p:cNvPicPr>
          <p:nvPr/>
        </p:nvPicPr>
        <p:blipFill>
          <a:blip r:embed="rId2"/>
          <a:stretch>
            <a:fillRect/>
          </a:stretch>
        </p:blipFill>
        <p:spPr>
          <a:xfrm>
            <a:off x="2311708" y="2080490"/>
            <a:ext cx="4663945" cy="1376810"/>
          </a:xfrm>
          <a:prstGeom prst="rect">
            <a:avLst/>
          </a:prstGeom>
        </p:spPr>
      </p:pic>
      <p:sp>
        <p:nvSpPr>
          <p:cNvPr id="4" name="TextBox 3"/>
          <p:cNvSpPr txBox="1"/>
          <p:nvPr/>
        </p:nvSpPr>
        <p:spPr>
          <a:xfrm>
            <a:off x="6290236" y="5762348"/>
            <a:ext cx="2648024" cy="523220"/>
          </a:xfrm>
          <a:prstGeom prst="rect">
            <a:avLst/>
          </a:prstGeom>
          <a:noFill/>
        </p:spPr>
        <p:txBody>
          <a:bodyPr wrap="square" rtlCol="0">
            <a:spAutoFit/>
          </a:bodyPr>
          <a:lstStyle/>
          <a:p>
            <a:r>
              <a:rPr lang="en-US" sz="1400" i="1" dirty="0" smtClean="0"/>
              <a:t>Note that in general we won’t be writing c in equations </a:t>
            </a:r>
            <a:endParaRPr lang="en-US" sz="1400" i="1" dirty="0"/>
          </a:p>
        </p:txBody>
      </p:sp>
    </p:spTree>
    <p:extLst>
      <p:ext uri="{BB962C8B-B14F-4D97-AF65-F5344CB8AC3E}">
        <p14:creationId xmlns:p14="http://schemas.microsoft.com/office/powerpoint/2010/main" val="2250590020"/>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Discovery of charmed neutral mesons at SPEAR </a:t>
            </a:r>
            <a:endParaRPr lang="en-US" dirty="0"/>
          </a:p>
        </p:txBody>
      </p:sp>
      <p:pic>
        <p:nvPicPr>
          <p:cNvPr id="4" name="Picture 3"/>
          <p:cNvPicPr>
            <a:picLocks noChangeAspect="1"/>
          </p:cNvPicPr>
          <p:nvPr/>
        </p:nvPicPr>
        <p:blipFill>
          <a:blip r:embed="rId3"/>
          <a:stretch>
            <a:fillRect/>
          </a:stretch>
        </p:blipFill>
        <p:spPr>
          <a:xfrm>
            <a:off x="2851537" y="1768233"/>
            <a:ext cx="6142822" cy="5089767"/>
          </a:xfrm>
          <a:prstGeom prst="rect">
            <a:avLst/>
          </a:prstGeom>
        </p:spPr>
      </p:pic>
      <p:graphicFrame>
        <p:nvGraphicFramePr>
          <p:cNvPr id="5" name="Object 4"/>
          <p:cNvGraphicFramePr>
            <a:graphicFrameLocks noChangeAspect="1"/>
          </p:cNvGraphicFramePr>
          <p:nvPr>
            <p:extLst>
              <p:ext uri="{D42A27DB-BD31-4B8C-83A1-F6EECF244321}">
                <p14:modId xmlns:p14="http://schemas.microsoft.com/office/powerpoint/2010/main" val="1818519196"/>
              </p:ext>
            </p:extLst>
          </p:nvPr>
        </p:nvGraphicFramePr>
        <p:xfrm>
          <a:off x="2851537" y="1113753"/>
          <a:ext cx="2228850" cy="411163"/>
        </p:xfrm>
        <a:graphic>
          <a:graphicData uri="http://schemas.openxmlformats.org/presentationml/2006/ole">
            <mc:AlternateContent xmlns:mc="http://schemas.openxmlformats.org/markup-compatibility/2006">
              <mc:Choice xmlns:v="urn:schemas-microsoft-com:vml" Requires="v">
                <p:oleObj spid="_x0000_s127035" name="Equation" r:id="rId4" imgW="1104900" imgH="203200" progId="Equation.3">
                  <p:embed/>
                </p:oleObj>
              </mc:Choice>
              <mc:Fallback>
                <p:oleObj name="Equation" r:id="rId4" imgW="1104900" imgH="203200" progId="Equation.3">
                  <p:embed/>
                  <p:pic>
                    <p:nvPicPr>
                      <p:cNvPr id="0" name=""/>
                      <p:cNvPicPr/>
                      <p:nvPr/>
                    </p:nvPicPr>
                    <p:blipFill>
                      <a:blip r:embed="rId5"/>
                      <a:stretch>
                        <a:fillRect/>
                      </a:stretch>
                    </p:blipFill>
                    <p:spPr>
                      <a:xfrm>
                        <a:off x="2851537" y="1113753"/>
                        <a:ext cx="2228850" cy="411163"/>
                      </a:xfrm>
                      <a:prstGeom prst="rect">
                        <a:avLst/>
                      </a:prstGeom>
                    </p:spPr>
                  </p:pic>
                </p:oleObj>
              </mc:Fallback>
            </mc:AlternateContent>
          </a:graphicData>
        </a:graphic>
      </p:graphicFrame>
      <p:sp>
        <p:nvSpPr>
          <p:cNvPr id="6" name="TextBox 5"/>
          <p:cNvSpPr txBox="1"/>
          <p:nvPr/>
        </p:nvSpPr>
        <p:spPr>
          <a:xfrm>
            <a:off x="5266077" y="1190625"/>
            <a:ext cx="2098388" cy="369332"/>
          </a:xfrm>
          <a:prstGeom prst="rect">
            <a:avLst/>
          </a:prstGeom>
          <a:noFill/>
        </p:spPr>
        <p:txBody>
          <a:bodyPr wrap="none" rtlCol="0">
            <a:spAutoFit/>
          </a:bodyPr>
          <a:lstStyle/>
          <a:p>
            <a:r>
              <a:rPr lang="en-US" dirty="0" smtClean="0"/>
              <a:t>at </a:t>
            </a:r>
            <a:r>
              <a:rPr lang="en-US" dirty="0" err="1" smtClean="0"/>
              <a:t>E</a:t>
            </a:r>
            <a:r>
              <a:rPr lang="en-US" baseline="-25000" dirty="0" err="1" smtClean="0"/>
              <a:t>cm</a:t>
            </a:r>
            <a:r>
              <a:rPr lang="en-US" dirty="0" smtClean="0"/>
              <a:t> = 3.9, 4.6 GeV</a:t>
            </a:r>
            <a:endParaRPr lang="en-US" dirty="0"/>
          </a:p>
        </p:txBody>
      </p:sp>
      <p:pic>
        <p:nvPicPr>
          <p:cNvPr id="7" name="Picture 6"/>
          <p:cNvPicPr>
            <a:picLocks noChangeAspect="1"/>
          </p:cNvPicPr>
          <p:nvPr/>
        </p:nvPicPr>
        <p:blipFill>
          <a:blip r:embed="rId6"/>
          <a:stretch>
            <a:fillRect/>
          </a:stretch>
        </p:blipFill>
        <p:spPr>
          <a:xfrm>
            <a:off x="519824" y="1305180"/>
            <a:ext cx="1917700" cy="1536700"/>
          </a:xfrm>
          <a:prstGeom prst="rect">
            <a:avLst/>
          </a:prstGeom>
        </p:spPr>
      </p:pic>
      <p:pic>
        <p:nvPicPr>
          <p:cNvPr id="8" name="Picture 7"/>
          <p:cNvPicPr>
            <a:picLocks noChangeAspect="1"/>
          </p:cNvPicPr>
          <p:nvPr/>
        </p:nvPicPr>
        <p:blipFill>
          <a:blip r:embed="rId7"/>
          <a:stretch>
            <a:fillRect/>
          </a:stretch>
        </p:blipFill>
        <p:spPr>
          <a:xfrm>
            <a:off x="264564" y="3225166"/>
            <a:ext cx="2582562" cy="2361748"/>
          </a:xfrm>
          <a:prstGeom prst="rect">
            <a:avLst/>
          </a:prstGeom>
        </p:spPr>
      </p:pic>
      <p:sp>
        <p:nvSpPr>
          <p:cNvPr id="3" name="TextBox 2"/>
          <p:cNvSpPr txBox="1"/>
          <p:nvPr/>
        </p:nvSpPr>
        <p:spPr>
          <a:xfrm>
            <a:off x="134471" y="6075687"/>
            <a:ext cx="2717066" cy="646331"/>
          </a:xfrm>
          <a:prstGeom prst="rect">
            <a:avLst/>
          </a:prstGeom>
          <a:noFill/>
        </p:spPr>
        <p:txBody>
          <a:bodyPr wrap="square" rtlCol="0">
            <a:spAutoFit/>
          </a:bodyPr>
          <a:lstStyle/>
          <a:p>
            <a:r>
              <a:rPr lang="en-US" dirty="0" smtClean="0"/>
              <a:t>(more at tomorrow’s presentation)</a:t>
            </a:r>
            <a:endParaRPr lang="en-US" dirty="0"/>
          </a:p>
        </p:txBody>
      </p:sp>
    </p:spTree>
    <p:extLst>
      <p:ext uri="{BB962C8B-B14F-4D97-AF65-F5344CB8AC3E}">
        <p14:creationId xmlns:p14="http://schemas.microsoft.com/office/powerpoint/2010/main" val="3555062262"/>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Charm quark</a:t>
            </a:r>
            <a:endParaRPr lang="en-US" dirty="0"/>
          </a:p>
        </p:txBody>
      </p:sp>
      <p:pic>
        <p:nvPicPr>
          <p:cNvPr id="4" name="Picture 3"/>
          <p:cNvPicPr>
            <a:picLocks noChangeAspect="1"/>
          </p:cNvPicPr>
          <p:nvPr/>
        </p:nvPicPr>
        <p:blipFill>
          <a:blip r:embed="rId2"/>
          <a:stretch>
            <a:fillRect/>
          </a:stretch>
        </p:blipFill>
        <p:spPr>
          <a:xfrm>
            <a:off x="2286000" y="1892300"/>
            <a:ext cx="4572000" cy="30734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4128461252"/>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Charmonium</a:t>
            </a:r>
            <a:r>
              <a:rPr lang="en-US" dirty="0" smtClean="0"/>
              <a:t> - today</a:t>
            </a:r>
            <a:endParaRPr lang="en-US" dirty="0"/>
          </a:p>
        </p:txBody>
      </p:sp>
      <p:sp>
        <p:nvSpPr>
          <p:cNvPr id="3" name="Content Placeholder 2"/>
          <p:cNvSpPr>
            <a:spLocks noGrp="1"/>
          </p:cNvSpPr>
          <p:nvPr>
            <p:ph idx="1"/>
          </p:nvPr>
        </p:nvSpPr>
        <p:spPr>
          <a:xfrm>
            <a:off x="264564" y="1084845"/>
            <a:ext cx="4536859" cy="2048206"/>
          </a:xfrm>
        </p:spPr>
        <p:txBody>
          <a:bodyPr>
            <a:normAutofit fontScale="92500"/>
          </a:bodyPr>
          <a:lstStyle/>
          <a:p>
            <a:r>
              <a:rPr lang="en-US" dirty="0" smtClean="0"/>
              <a:t> Still topic of study, cross section and polarization</a:t>
            </a:r>
          </a:p>
          <a:p>
            <a:r>
              <a:rPr lang="en-US" dirty="0" smtClean="0"/>
              <a:t>Also used as a calibration peak</a:t>
            </a:r>
            <a:endParaRPr lang="en-US" dirty="0"/>
          </a:p>
        </p:txBody>
      </p:sp>
      <p:pic>
        <p:nvPicPr>
          <p:cNvPr id="7" name="Picture 6" descr="jpsipsi_fitrad_log.gi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133051"/>
            <a:ext cx="5303585" cy="3492605"/>
          </a:xfrm>
          <a:prstGeom prst="rect">
            <a:avLst/>
          </a:prstGeom>
        </p:spPr>
      </p:pic>
      <p:pic>
        <p:nvPicPr>
          <p:cNvPr id="8" name="Picture 7" descr="JpsiMass_ee.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56302" y="1084845"/>
            <a:ext cx="3887698" cy="3027588"/>
          </a:xfrm>
          <a:prstGeom prst="rect">
            <a:avLst/>
          </a:prstGeom>
        </p:spPr>
      </p:pic>
      <p:pic>
        <p:nvPicPr>
          <p:cNvPr id="6" name="Picture 5"/>
          <p:cNvPicPr>
            <a:picLocks noChangeAspect="1"/>
          </p:cNvPicPr>
          <p:nvPr/>
        </p:nvPicPr>
        <p:blipFill>
          <a:blip r:embed="rId4"/>
          <a:stretch>
            <a:fillRect/>
          </a:stretch>
        </p:blipFill>
        <p:spPr>
          <a:xfrm>
            <a:off x="5046348" y="4460992"/>
            <a:ext cx="4097652" cy="2397008"/>
          </a:xfrm>
          <a:prstGeom prst="rect">
            <a:avLst/>
          </a:prstGeom>
        </p:spPr>
      </p:pic>
    </p:spTree>
    <p:extLst>
      <p:ext uri="{BB962C8B-B14F-4D97-AF65-F5344CB8AC3E}">
        <p14:creationId xmlns:p14="http://schemas.microsoft.com/office/powerpoint/2010/main" val="2122288838"/>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quark model (so far)</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Leptons: e, </a:t>
            </a:r>
            <a:r>
              <a:rPr lang="en-US" dirty="0" err="1" smtClean="0"/>
              <a:t>ν</a:t>
            </a:r>
            <a:r>
              <a:rPr lang="en-US" baseline="-25000" dirty="0" err="1" smtClean="0"/>
              <a:t>e</a:t>
            </a:r>
            <a:r>
              <a:rPr lang="en-US" dirty="0" smtClean="0"/>
              <a:t>, μ, </a:t>
            </a:r>
            <a:r>
              <a:rPr lang="en-US" dirty="0" err="1" smtClean="0"/>
              <a:t>ν</a:t>
            </a:r>
            <a:r>
              <a:rPr lang="en-US" baseline="-25000" dirty="0" err="1"/>
              <a:t>μ</a:t>
            </a:r>
            <a:r>
              <a:rPr lang="en-US" dirty="0" smtClean="0"/>
              <a:t> </a:t>
            </a:r>
          </a:p>
          <a:p>
            <a:r>
              <a:rPr lang="en-US" dirty="0" smtClean="0"/>
              <a:t>Quarks: </a:t>
            </a:r>
            <a:r>
              <a:rPr lang="en-US" dirty="0" err="1" smtClean="0"/>
              <a:t>d,u,s</a:t>
            </a:r>
            <a:r>
              <a:rPr lang="en-US" dirty="0" smtClean="0"/>
              <a:t>, c</a:t>
            </a:r>
          </a:p>
          <a:p>
            <a:endParaRPr lang="en-US" dirty="0" smtClean="0">
              <a:solidFill>
                <a:srgbClr val="FF0000"/>
              </a:solidFill>
            </a:endParaRPr>
          </a:p>
          <a:p>
            <a:r>
              <a:rPr lang="en-US" dirty="0" smtClean="0"/>
              <a:t>The idea of a fourth flavor was already introduced by keeping parallel to lepton sector</a:t>
            </a:r>
          </a:p>
          <a:p>
            <a:endParaRPr lang="en-US" dirty="0" smtClean="0"/>
          </a:p>
          <a:p>
            <a:r>
              <a:rPr lang="en-US" dirty="0" smtClean="0"/>
              <a:t>Made the quark model more compelling</a:t>
            </a:r>
          </a:p>
          <a:p>
            <a:endParaRPr lang="en-US" dirty="0" smtClean="0"/>
          </a:p>
          <a:p>
            <a:r>
              <a:rPr lang="en-US" dirty="0" smtClean="0"/>
              <a:t>It predicted more mesons and baryons, first one discovered in 1976 D</a:t>
            </a:r>
            <a:r>
              <a:rPr lang="en-US" baseline="30000" dirty="0" smtClean="0"/>
              <a:t>0</a:t>
            </a:r>
            <a:r>
              <a:rPr lang="en-US" dirty="0" smtClean="0"/>
              <a:t> and D</a:t>
            </a:r>
            <a:r>
              <a:rPr lang="en-US" baseline="30000" dirty="0" smtClean="0"/>
              <a:t>+</a:t>
            </a:r>
            <a:r>
              <a:rPr lang="en-US" dirty="0" smtClean="0"/>
              <a:t> </a:t>
            </a:r>
          </a:p>
          <a:p>
            <a:endParaRPr lang="en-US" dirty="0" smtClean="0"/>
          </a:p>
          <a:p>
            <a:r>
              <a:rPr lang="en-US" dirty="0" smtClean="0"/>
              <a:t>However in 1975 the tau lepton is discovered…</a:t>
            </a:r>
          </a:p>
          <a:p>
            <a:pPr lvl="1"/>
            <a:r>
              <a:rPr lang="en-US" dirty="0" smtClean="0"/>
              <a:t>More in</a:t>
            </a:r>
            <a:r>
              <a:rPr lang="en-US" dirty="0" smtClean="0"/>
              <a:t> </a:t>
            </a:r>
            <a:r>
              <a:rPr lang="en-US" dirty="0" smtClean="0"/>
              <a:t>tomorrow’s presentation</a:t>
            </a:r>
            <a:endParaRPr lang="en-US" dirty="0"/>
          </a:p>
        </p:txBody>
      </p:sp>
    </p:spTree>
    <p:extLst>
      <p:ext uri="{BB962C8B-B14F-4D97-AF65-F5344CB8AC3E}">
        <p14:creationId xmlns:p14="http://schemas.microsoft.com/office/powerpoint/2010/main" val="2353901551"/>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4564" y="117850"/>
            <a:ext cx="8673696" cy="786917"/>
          </a:xfrm>
        </p:spPr>
        <p:txBody>
          <a:bodyPr/>
          <a:lstStyle/>
          <a:p>
            <a:r>
              <a:rPr lang="en-US" dirty="0" smtClean="0"/>
              <a:t>Tuesday lectures</a:t>
            </a:r>
            <a:endParaRPr lang="en-US" dirty="0"/>
          </a:p>
        </p:txBody>
      </p:sp>
      <p:graphicFrame>
        <p:nvGraphicFramePr>
          <p:cNvPr id="5" name="Content Placeholder 4"/>
          <p:cNvGraphicFramePr>
            <a:graphicFrameLocks noGrp="1"/>
          </p:cNvGraphicFramePr>
          <p:nvPr>
            <p:ph sz="half" idx="1"/>
            <p:extLst>
              <p:ext uri="{D42A27DB-BD31-4B8C-83A1-F6EECF244321}">
                <p14:modId xmlns:p14="http://schemas.microsoft.com/office/powerpoint/2010/main" val="847995549"/>
              </p:ext>
            </p:extLst>
          </p:nvPr>
        </p:nvGraphicFramePr>
        <p:xfrm>
          <a:off x="170494" y="1154564"/>
          <a:ext cx="4385234" cy="4333239"/>
        </p:xfrm>
        <a:graphic>
          <a:graphicData uri="http://schemas.openxmlformats.org/drawingml/2006/table">
            <a:tbl>
              <a:tblPr firstRow="1" bandRow="1">
                <a:tableStyleId>{5C22544A-7EE6-4342-B048-85BDC9FD1C3A}</a:tableStyleId>
              </a:tblPr>
              <a:tblGrid>
                <a:gridCol w="786260"/>
                <a:gridCol w="2783208"/>
                <a:gridCol w="815766"/>
              </a:tblGrid>
              <a:tr h="370840">
                <a:tc>
                  <a:txBody>
                    <a:bodyPr/>
                    <a:lstStyle/>
                    <a:p>
                      <a:r>
                        <a:rPr lang="en-US" sz="1400" dirty="0" smtClean="0"/>
                        <a:t>Date</a:t>
                      </a:r>
                      <a:endParaRPr lang="en-US" sz="1400" dirty="0"/>
                    </a:p>
                  </a:txBody>
                  <a:tcPr/>
                </a:tc>
                <a:tc>
                  <a:txBody>
                    <a:bodyPr/>
                    <a:lstStyle/>
                    <a:p>
                      <a:r>
                        <a:rPr lang="en-US" sz="1400" dirty="0" smtClean="0"/>
                        <a:t>Topic</a:t>
                      </a:r>
                      <a:endParaRPr lang="en-US" sz="1400" dirty="0"/>
                    </a:p>
                  </a:txBody>
                  <a:tcPr/>
                </a:tc>
                <a:tc>
                  <a:txBody>
                    <a:bodyPr/>
                    <a:lstStyle/>
                    <a:p>
                      <a:r>
                        <a:rPr lang="en-US" sz="1400" dirty="0" smtClean="0"/>
                        <a:t>Student</a:t>
                      </a:r>
                      <a:endParaRPr lang="en-US" sz="1400" dirty="0"/>
                    </a:p>
                  </a:txBody>
                  <a:tcPr/>
                </a:tc>
              </a:tr>
              <a:tr h="370840">
                <a:tc>
                  <a:txBody>
                    <a:bodyPr/>
                    <a:lstStyle/>
                    <a:p>
                      <a:r>
                        <a:rPr lang="en-US" sz="1400" dirty="0" smtClean="0"/>
                        <a:t>Sept 27</a:t>
                      </a:r>
                      <a:endParaRPr lang="en-US" sz="1400" dirty="0"/>
                    </a:p>
                  </a:txBody>
                  <a:tcPr/>
                </a:tc>
                <a:tc>
                  <a:txBody>
                    <a:bodyPr/>
                    <a:lstStyle/>
                    <a:p>
                      <a:pPr marL="342900" indent="-342900">
                        <a:buFont typeface="+mj-lt"/>
                        <a:buAutoNum type="arabicPeriod"/>
                      </a:pPr>
                      <a:r>
                        <a:rPr lang="en-US" sz="1400" dirty="0" smtClean="0"/>
                        <a:t>Positron (p9)</a:t>
                      </a:r>
                    </a:p>
                    <a:p>
                      <a:pPr marL="342900" indent="-342900">
                        <a:buFont typeface="+mj-lt"/>
                        <a:buAutoNum type="arabicPeriod"/>
                      </a:pPr>
                      <a:r>
                        <a:rPr lang="en-US" sz="1400" dirty="0" smtClean="0"/>
                        <a:t>Muon (p29)</a:t>
                      </a:r>
                    </a:p>
                    <a:p>
                      <a:pPr marL="342900" indent="-342900">
                        <a:buFont typeface="+mj-lt"/>
                        <a:buAutoNum type="arabicPeriod"/>
                      </a:pPr>
                      <a:r>
                        <a:rPr lang="en-US" sz="1400" dirty="0" smtClean="0"/>
                        <a:t>Pion (p34)</a:t>
                      </a:r>
                      <a:endParaRPr lang="en-US" sz="1400" dirty="0"/>
                    </a:p>
                  </a:txBody>
                  <a:tcPr/>
                </a:tc>
                <a:tc>
                  <a:txBody>
                    <a:bodyPr/>
                    <a:lstStyle/>
                    <a:p>
                      <a:r>
                        <a:rPr lang="en-US" sz="1400" dirty="0" err="1" smtClean="0"/>
                        <a:t>Nici</a:t>
                      </a:r>
                      <a:endParaRPr lang="en-US" sz="1400" dirty="0" smtClean="0"/>
                    </a:p>
                    <a:p>
                      <a:r>
                        <a:rPr lang="en-US" sz="1400" dirty="0" smtClean="0"/>
                        <a:t>Alex</a:t>
                      </a:r>
                    </a:p>
                    <a:p>
                      <a:r>
                        <a:rPr lang="en-US" sz="1400" dirty="0" smtClean="0"/>
                        <a:t>Kevin</a:t>
                      </a:r>
                      <a:endParaRPr lang="en-US" sz="1400" dirty="0"/>
                    </a:p>
                  </a:txBody>
                  <a:tcPr/>
                </a:tc>
              </a:tr>
              <a:tr h="370840">
                <a:tc>
                  <a:txBody>
                    <a:bodyPr/>
                    <a:lstStyle/>
                    <a:p>
                      <a:r>
                        <a:rPr lang="en-US" sz="1400" dirty="0" smtClean="0"/>
                        <a:t>Oct 4</a:t>
                      </a:r>
                      <a:endParaRPr lang="en-US" sz="1400" dirty="0"/>
                    </a:p>
                  </a:txBody>
                  <a:tcPr/>
                </a:tc>
                <a:tc>
                  <a:txBody>
                    <a:bodyPr/>
                    <a:lstStyle/>
                    <a:p>
                      <a:pPr marL="342900" indent="-342900">
                        <a:buFont typeface="+mj-lt"/>
                        <a:buAutoNum type="arabicPeriod"/>
                      </a:pPr>
                      <a:r>
                        <a:rPr lang="en-US" sz="1400" dirty="0" smtClean="0"/>
                        <a:t>Unstable particles (p65</a:t>
                      </a:r>
                      <a:r>
                        <a:rPr lang="en-US" sz="1400" baseline="0" dirty="0" smtClean="0"/>
                        <a:t> or</a:t>
                      </a:r>
                      <a:r>
                        <a:rPr lang="en-US" sz="1400" dirty="0" smtClean="0"/>
                        <a:t> p71)</a:t>
                      </a:r>
                    </a:p>
                    <a:p>
                      <a:pPr marL="342900" indent="-342900">
                        <a:buFont typeface="+mj-lt"/>
                        <a:buAutoNum type="arabicPeriod"/>
                      </a:pPr>
                      <a:r>
                        <a:rPr lang="en-US" sz="1400" dirty="0" smtClean="0"/>
                        <a:t>Anti-p</a:t>
                      </a:r>
                      <a:r>
                        <a:rPr lang="en-US" sz="1400" baseline="0" dirty="0" smtClean="0"/>
                        <a:t> (p87) or Anti-n (p94)</a:t>
                      </a:r>
                      <a:endParaRPr lang="en-US" sz="1400" dirty="0" smtClean="0"/>
                    </a:p>
                  </a:txBody>
                  <a:tcPr/>
                </a:tc>
                <a:tc>
                  <a:txBody>
                    <a:bodyPr/>
                    <a:lstStyle/>
                    <a:p>
                      <a:r>
                        <a:rPr lang="en-US" sz="1400" dirty="0" smtClean="0"/>
                        <a:t>Lukas</a:t>
                      </a:r>
                    </a:p>
                    <a:p>
                      <a:r>
                        <a:rPr lang="en-US" sz="1400" dirty="0" smtClean="0"/>
                        <a:t>Oliver</a:t>
                      </a:r>
                    </a:p>
                  </a:txBody>
                  <a:tcPr/>
                </a:tc>
              </a:tr>
              <a:tr h="370840">
                <a:tc>
                  <a:txBody>
                    <a:bodyPr/>
                    <a:lstStyle/>
                    <a:p>
                      <a:r>
                        <a:rPr lang="en-US" sz="1400" dirty="0" smtClean="0"/>
                        <a:t>Oct 11</a:t>
                      </a:r>
                      <a:endParaRPr lang="en-US" sz="1400" dirty="0"/>
                    </a:p>
                  </a:txBody>
                  <a:tcPr/>
                </a:tc>
                <a:tc>
                  <a:txBody>
                    <a:bodyPr/>
                    <a:lstStyle/>
                    <a:p>
                      <a:pPr marL="342900" indent="-342900">
                        <a:buFont typeface="+mj-lt"/>
                        <a:buAutoNum type="arabicPeriod"/>
                      </a:pPr>
                      <a:r>
                        <a:rPr lang="en-US" sz="1400" dirty="0" smtClean="0"/>
                        <a:t>Omega-(p144)</a:t>
                      </a:r>
                    </a:p>
                    <a:p>
                      <a:pPr marL="342900" indent="-342900">
                        <a:buFont typeface="+mj-lt"/>
                        <a:buAutoNum type="arabicPeriod"/>
                      </a:pPr>
                      <a:r>
                        <a:rPr lang="en-US" sz="1400" dirty="0" smtClean="0"/>
                        <a:t>Parity violation in beta (p163)</a:t>
                      </a:r>
                    </a:p>
                    <a:p>
                      <a:pPr marL="342900" indent="-342900">
                        <a:buFont typeface="+mj-lt"/>
                        <a:buAutoNum type="arabicPeriod"/>
                      </a:pPr>
                      <a:r>
                        <a:rPr lang="en-US" sz="1400" dirty="0" smtClean="0"/>
                        <a:t>Parity</a:t>
                      </a:r>
                      <a:r>
                        <a:rPr lang="en-US" sz="1400" baseline="0" dirty="0" smtClean="0"/>
                        <a:t> violation in </a:t>
                      </a:r>
                      <a:r>
                        <a:rPr lang="en-US" sz="1400" baseline="0" dirty="0" err="1" smtClean="0"/>
                        <a:t>pions</a:t>
                      </a:r>
                      <a:r>
                        <a:rPr lang="en-US" sz="1400" baseline="0" dirty="0" smtClean="0"/>
                        <a:t> (165)</a:t>
                      </a:r>
                      <a:endParaRPr lang="en-US" sz="1400" dirty="0"/>
                    </a:p>
                  </a:txBody>
                  <a:tcPr/>
                </a:tc>
                <a:tc>
                  <a:txBody>
                    <a:bodyPr/>
                    <a:lstStyle/>
                    <a:p>
                      <a:r>
                        <a:rPr lang="en-US" sz="1400" dirty="0" smtClean="0"/>
                        <a:t>Magnus</a:t>
                      </a:r>
                    </a:p>
                    <a:p>
                      <a:r>
                        <a:rPr lang="en-US" sz="1400" dirty="0" err="1" smtClean="0"/>
                        <a:t>Nici</a:t>
                      </a:r>
                      <a:endParaRPr lang="en-US" sz="1400" dirty="0" smtClean="0"/>
                    </a:p>
                    <a:p>
                      <a:r>
                        <a:rPr lang="en-US" sz="1400" dirty="0" smtClean="0"/>
                        <a:t>Alex</a:t>
                      </a:r>
                      <a:endParaRPr lang="en-US" sz="1400" dirty="0"/>
                    </a:p>
                  </a:txBody>
                  <a:tcPr/>
                </a:tc>
              </a:tr>
              <a:tr h="370840">
                <a:tc>
                  <a:txBody>
                    <a:bodyPr/>
                    <a:lstStyle/>
                    <a:p>
                      <a:r>
                        <a:rPr lang="en-US" sz="1400" dirty="0" smtClean="0"/>
                        <a:t>Oct 18</a:t>
                      </a:r>
                      <a:endParaRPr lang="en-US" sz="1400" dirty="0"/>
                    </a:p>
                  </a:txBody>
                  <a:tcPr/>
                </a:tc>
                <a:tc>
                  <a:txBody>
                    <a:bodyPr/>
                    <a:lstStyle/>
                    <a:p>
                      <a:pPr marL="342900" indent="-342900">
                        <a:buFont typeface="+mj-lt"/>
                        <a:buAutoNum type="arabicPeriod"/>
                      </a:pPr>
                      <a:r>
                        <a:rPr lang="en-US" sz="1400" dirty="0" smtClean="0"/>
                        <a:t>K-long </a:t>
                      </a:r>
                      <a:r>
                        <a:rPr lang="en-US" sz="1400" baseline="0" dirty="0" smtClean="0"/>
                        <a:t> </a:t>
                      </a:r>
                      <a:r>
                        <a:rPr lang="en-US" sz="1400" dirty="0" smtClean="0"/>
                        <a:t>(p197)</a:t>
                      </a:r>
                    </a:p>
                    <a:p>
                      <a:pPr marL="342900" indent="-342900">
                        <a:buFont typeface="+mj-lt"/>
                        <a:buAutoNum type="arabicPeriod"/>
                      </a:pPr>
                      <a:r>
                        <a:rPr lang="en-US" sz="1400" dirty="0" smtClean="0"/>
                        <a:t>CP violation (p206)</a:t>
                      </a:r>
                      <a:endParaRPr lang="en-US" sz="1400" dirty="0"/>
                    </a:p>
                  </a:txBody>
                  <a:tcPr/>
                </a:tc>
                <a:tc>
                  <a:txBody>
                    <a:bodyPr/>
                    <a:lstStyle/>
                    <a:p>
                      <a:r>
                        <a:rPr lang="en-US" sz="1400" dirty="0" smtClean="0"/>
                        <a:t>Kevin</a:t>
                      </a:r>
                    </a:p>
                    <a:p>
                      <a:r>
                        <a:rPr lang="en-US" sz="1400" smtClean="0"/>
                        <a:t>Lukas</a:t>
                      </a:r>
                      <a:endParaRPr lang="en-US" sz="1400" dirty="0"/>
                    </a:p>
                  </a:txBody>
                  <a:tcPr/>
                </a:tc>
              </a:tr>
              <a:tr h="370840">
                <a:tc>
                  <a:txBody>
                    <a:bodyPr/>
                    <a:lstStyle/>
                    <a:p>
                      <a:r>
                        <a:rPr lang="en-US" sz="1400" dirty="0" smtClean="0"/>
                        <a:t>Oct 25</a:t>
                      </a:r>
                      <a:endParaRPr lang="en-US" sz="1400" dirty="0"/>
                    </a:p>
                  </a:txBody>
                  <a:tcPr/>
                </a:tc>
                <a:tc>
                  <a:txBody>
                    <a:bodyPr/>
                    <a:lstStyle/>
                    <a:p>
                      <a:pPr marL="342900" marR="0" indent="-342900" algn="l" defTabSz="914400" rtl="0" eaLnBrk="1" fontAlgn="auto" latinLnBrk="0" hangingPunct="1">
                        <a:lnSpc>
                          <a:spcPct val="100000"/>
                        </a:lnSpc>
                        <a:spcBef>
                          <a:spcPts val="0"/>
                        </a:spcBef>
                        <a:spcAft>
                          <a:spcPts val="0"/>
                        </a:spcAft>
                        <a:buClrTx/>
                        <a:buSzTx/>
                        <a:buFont typeface="+mj-lt"/>
                        <a:buAutoNum type="arabicPeriod"/>
                        <a:tabLst/>
                        <a:defRPr/>
                      </a:pPr>
                      <a:r>
                        <a:rPr lang="en-US" sz="1400" dirty="0" smtClean="0"/>
                        <a:t>Tau lepton</a:t>
                      </a:r>
                    </a:p>
                    <a:p>
                      <a:pPr marL="342900" indent="-342900">
                        <a:buFont typeface="+mj-lt"/>
                        <a:buAutoNum type="arabicPeriod"/>
                      </a:pPr>
                      <a:r>
                        <a:rPr lang="en-US" sz="1400" dirty="0" smtClean="0"/>
                        <a:t>J and Psi</a:t>
                      </a:r>
                    </a:p>
                    <a:p>
                      <a:pPr marL="342900" indent="-342900">
                        <a:buFont typeface="+mj-lt"/>
                        <a:buAutoNum type="arabicPeriod"/>
                      </a:pPr>
                      <a:r>
                        <a:rPr lang="en-US" sz="1400" dirty="0" smtClean="0"/>
                        <a:t>Charm meson</a:t>
                      </a:r>
                      <a:endParaRPr lang="en-US" sz="1400" dirty="0"/>
                    </a:p>
                  </a:txBody>
                  <a:tcPr/>
                </a:tc>
                <a:tc>
                  <a:txBody>
                    <a:bodyPr/>
                    <a:lstStyle/>
                    <a:p>
                      <a:r>
                        <a:rPr lang="en-US" sz="1400" dirty="0" smtClean="0"/>
                        <a:t>Oliver</a:t>
                      </a:r>
                    </a:p>
                    <a:p>
                      <a:r>
                        <a:rPr lang="en-US" sz="1400" dirty="0" smtClean="0"/>
                        <a:t>Magnus</a:t>
                      </a:r>
                    </a:p>
                    <a:p>
                      <a:r>
                        <a:rPr lang="en-US" sz="1400" dirty="0" err="1" smtClean="0"/>
                        <a:t>Nici</a:t>
                      </a:r>
                      <a:endParaRPr lang="en-US" sz="1400" dirty="0"/>
                    </a:p>
                  </a:txBody>
                  <a:tcPr/>
                </a:tc>
              </a:tr>
              <a:tr h="370840">
                <a:tc>
                  <a:txBody>
                    <a:bodyPr/>
                    <a:lstStyle/>
                    <a:p>
                      <a:r>
                        <a:rPr lang="en-US" sz="1400" dirty="0" smtClean="0"/>
                        <a:t>Nov 2</a:t>
                      </a:r>
                      <a:endParaRPr lang="en-US" sz="1400" dirty="0"/>
                    </a:p>
                  </a:txBody>
                  <a:tcPr/>
                </a:tc>
                <a:tc>
                  <a:txBody>
                    <a:bodyPr/>
                    <a:lstStyle/>
                    <a:p>
                      <a:pPr marL="342900" indent="-342900">
                        <a:buFont typeface="+mj-lt"/>
                        <a:buAutoNum type="arabicPeriod"/>
                      </a:pPr>
                      <a:r>
                        <a:rPr lang="en-US" sz="1400" dirty="0" smtClean="0"/>
                        <a:t>Quarks SLAC</a:t>
                      </a:r>
                    </a:p>
                    <a:p>
                      <a:pPr marL="342900" indent="-342900">
                        <a:buFont typeface="+mj-lt"/>
                        <a:buAutoNum type="arabicPeriod"/>
                      </a:pPr>
                      <a:r>
                        <a:rPr lang="en-US" sz="1400" dirty="0" smtClean="0"/>
                        <a:t>Gluons TASSO</a:t>
                      </a:r>
                    </a:p>
                    <a:p>
                      <a:pPr marL="342900" indent="-342900">
                        <a:buFont typeface="+mj-lt"/>
                        <a:buAutoNum type="arabicPeriod"/>
                      </a:pPr>
                      <a:r>
                        <a:rPr lang="en-US" sz="1400" dirty="0" smtClean="0"/>
                        <a:t>Upsilon</a:t>
                      </a:r>
                    </a:p>
                  </a:txBody>
                  <a:tcPr/>
                </a:tc>
                <a:tc>
                  <a:txBody>
                    <a:bodyPr/>
                    <a:lstStyle/>
                    <a:p>
                      <a:r>
                        <a:rPr lang="en-US" sz="1400" dirty="0" smtClean="0"/>
                        <a:t>Magnus</a:t>
                      </a:r>
                    </a:p>
                    <a:p>
                      <a:r>
                        <a:rPr lang="en-US" sz="1400" dirty="0" smtClean="0"/>
                        <a:t>Kevin</a:t>
                      </a:r>
                    </a:p>
                    <a:p>
                      <a:r>
                        <a:rPr lang="en-US" sz="1400" dirty="0" smtClean="0"/>
                        <a:t>Lukas</a:t>
                      </a:r>
                      <a:endParaRPr lang="en-US" sz="1400" dirty="0"/>
                    </a:p>
                  </a:txBody>
                  <a:tcPr/>
                </a:tc>
              </a:tr>
            </a:tbl>
          </a:graphicData>
        </a:graphic>
      </p:graphicFrame>
      <p:graphicFrame>
        <p:nvGraphicFramePr>
          <p:cNvPr id="7" name="Content Placeholder 4"/>
          <p:cNvGraphicFramePr>
            <a:graphicFrameLocks noGrp="1"/>
          </p:cNvGraphicFramePr>
          <p:nvPr>
            <p:ph sz="half" idx="1"/>
            <p:extLst>
              <p:ext uri="{D42A27DB-BD31-4B8C-83A1-F6EECF244321}">
                <p14:modId xmlns:p14="http://schemas.microsoft.com/office/powerpoint/2010/main" val="1149932140"/>
              </p:ext>
            </p:extLst>
          </p:nvPr>
        </p:nvGraphicFramePr>
        <p:xfrm>
          <a:off x="4649797" y="1143326"/>
          <a:ext cx="4288462" cy="4759959"/>
        </p:xfrm>
        <a:graphic>
          <a:graphicData uri="http://schemas.openxmlformats.org/drawingml/2006/table">
            <a:tbl>
              <a:tblPr firstRow="1" bandRow="1">
                <a:tableStyleId>{5C22544A-7EE6-4342-B048-85BDC9FD1C3A}</a:tableStyleId>
              </a:tblPr>
              <a:tblGrid>
                <a:gridCol w="959185"/>
                <a:gridCol w="2254535"/>
                <a:gridCol w="1074742"/>
              </a:tblGrid>
              <a:tr h="370840">
                <a:tc>
                  <a:txBody>
                    <a:bodyPr/>
                    <a:lstStyle/>
                    <a:p>
                      <a:r>
                        <a:rPr lang="en-US" sz="1400" dirty="0" smtClean="0"/>
                        <a:t>Date</a:t>
                      </a:r>
                      <a:endParaRPr lang="en-US" sz="1400" dirty="0"/>
                    </a:p>
                  </a:txBody>
                  <a:tcPr/>
                </a:tc>
                <a:tc>
                  <a:txBody>
                    <a:bodyPr/>
                    <a:lstStyle/>
                    <a:p>
                      <a:r>
                        <a:rPr lang="en-US" sz="1400" dirty="0" smtClean="0"/>
                        <a:t>Topic</a:t>
                      </a:r>
                      <a:endParaRPr lang="en-US" sz="1400" dirty="0"/>
                    </a:p>
                  </a:txBody>
                  <a:tcPr/>
                </a:tc>
                <a:tc>
                  <a:txBody>
                    <a:bodyPr/>
                    <a:lstStyle/>
                    <a:p>
                      <a:r>
                        <a:rPr lang="en-US" sz="1400" dirty="0" smtClean="0"/>
                        <a:t>Student</a:t>
                      </a:r>
                      <a:endParaRPr lang="en-US" sz="1400" dirty="0"/>
                    </a:p>
                  </a:txBody>
                  <a:tcPr/>
                </a:tc>
              </a:tr>
              <a:tr h="370840">
                <a:tc>
                  <a:txBody>
                    <a:bodyPr/>
                    <a:lstStyle/>
                    <a:p>
                      <a:r>
                        <a:rPr lang="en-US" sz="1400" dirty="0" smtClean="0"/>
                        <a:t>Nov 8</a:t>
                      </a:r>
                      <a:endParaRPr lang="en-US" sz="1400" dirty="0"/>
                    </a:p>
                  </a:txBody>
                  <a:tcPr/>
                </a:tc>
                <a:tc>
                  <a:txBody>
                    <a:bodyPr/>
                    <a:lstStyle/>
                    <a:p>
                      <a:pPr marL="342900" marR="0" indent="-342900" algn="l" defTabSz="914400" rtl="0" eaLnBrk="1" fontAlgn="auto" latinLnBrk="0" hangingPunct="1">
                        <a:lnSpc>
                          <a:spcPct val="100000"/>
                        </a:lnSpc>
                        <a:spcBef>
                          <a:spcPts val="0"/>
                        </a:spcBef>
                        <a:spcAft>
                          <a:spcPts val="0"/>
                        </a:spcAft>
                        <a:buClrTx/>
                        <a:buSzTx/>
                        <a:buFont typeface="+mj-lt"/>
                        <a:buAutoNum type="arabicPeriod"/>
                        <a:tabLst/>
                        <a:defRPr/>
                      </a:pPr>
                      <a:r>
                        <a:rPr lang="en-US" sz="1400" dirty="0" smtClean="0"/>
                        <a:t>Jets UA2</a:t>
                      </a:r>
                    </a:p>
                    <a:p>
                      <a:pPr marL="342900" marR="0" indent="-342900" algn="l" defTabSz="914400" rtl="0" eaLnBrk="1" fontAlgn="auto" latinLnBrk="0" hangingPunct="1">
                        <a:lnSpc>
                          <a:spcPct val="100000"/>
                        </a:lnSpc>
                        <a:spcBef>
                          <a:spcPts val="0"/>
                        </a:spcBef>
                        <a:spcAft>
                          <a:spcPts val="0"/>
                        </a:spcAft>
                        <a:buClrTx/>
                        <a:buSzTx/>
                        <a:buFont typeface="+mj-lt"/>
                        <a:buAutoNum type="arabicPeriod"/>
                        <a:tabLst/>
                        <a:defRPr/>
                      </a:pPr>
                      <a:r>
                        <a:rPr lang="en-US" sz="1400" dirty="0" smtClean="0"/>
                        <a:t>CLEO</a:t>
                      </a:r>
                      <a:r>
                        <a:rPr lang="en-US" sz="1400" baseline="0" dirty="0" smtClean="0"/>
                        <a:t> b</a:t>
                      </a:r>
                    </a:p>
                  </a:txBody>
                  <a:tcPr/>
                </a:tc>
                <a:tc>
                  <a:txBody>
                    <a:bodyPr/>
                    <a:lstStyle/>
                    <a:p>
                      <a:r>
                        <a:rPr lang="en-US" sz="1400" dirty="0" smtClean="0"/>
                        <a:t>Alex</a:t>
                      </a:r>
                      <a:endParaRPr lang="en-US" sz="1400" dirty="0"/>
                    </a:p>
                  </a:txBody>
                  <a:tcPr/>
                </a:tc>
              </a:tr>
              <a:tr h="370840">
                <a:tc>
                  <a:txBody>
                    <a:bodyPr/>
                    <a:lstStyle/>
                    <a:p>
                      <a:r>
                        <a:rPr lang="en-US" sz="1400" dirty="0" smtClean="0"/>
                        <a:t>Nov 15</a:t>
                      </a:r>
                      <a:endParaRPr lang="en-US" sz="1400" dirty="0"/>
                    </a:p>
                  </a:txBody>
                  <a:tcPr/>
                </a:tc>
                <a:tc>
                  <a:txBody>
                    <a:bodyPr/>
                    <a:lstStyle/>
                    <a:p>
                      <a:pPr marL="342900" indent="-342900">
                        <a:buFont typeface="+mj-lt"/>
                        <a:buAutoNum type="arabicPeriod"/>
                      </a:pPr>
                      <a:r>
                        <a:rPr lang="en-US" sz="1400" dirty="0" smtClean="0"/>
                        <a:t>Neutral</a:t>
                      </a:r>
                      <a:r>
                        <a:rPr lang="en-US" sz="1400" baseline="0" dirty="0" smtClean="0"/>
                        <a:t> currents </a:t>
                      </a:r>
                    </a:p>
                    <a:p>
                      <a:pPr marL="342900" indent="-342900">
                        <a:buFont typeface="+mj-lt"/>
                        <a:buAutoNum type="arabicPeriod"/>
                      </a:pPr>
                      <a:r>
                        <a:rPr lang="en-US" sz="1400" baseline="0" dirty="0" smtClean="0"/>
                        <a:t>Discovery of the W boson</a:t>
                      </a:r>
                    </a:p>
                    <a:p>
                      <a:pPr marL="342900" indent="-342900">
                        <a:buFont typeface="+mj-lt"/>
                        <a:buAutoNum type="arabicPeriod"/>
                      </a:pPr>
                      <a:r>
                        <a:rPr lang="en-US" sz="1400" baseline="0" dirty="0" smtClean="0"/>
                        <a:t>Neutrino species</a:t>
                      </a:r>
                      <a:endParaRPr lang="en-US" sz="1400" dirty="0"/>
                    </a:p>
                  </a:txBody>
                  <a:tcPr/>
                </a:tc>
                <a:tc>
                  <a:txBody>
                    <a:bodyPr/>
                    <a:lstStyle/>
                    <a:p>
                      <a:endParaRPr lang="en-US" sz="1400" dirty="0"/>
                    </a:p>
                  </a:txBody>
                  <a:tcPr/>
                </a:tc>
              </a:tr>
              <a:tr h="370840">
                <a:tc>
                  <a:txBody>
                    <a:bodyPr/>
                    <a:lstStyle/>
                    <a:p>
                      <a:r>
                        <a:rPr lang="en-US" sz="1400" dirty="0" smtClean="0"/>
                        <a:t>Nov 22</a:t>
                      </a:r>
                      <a:endParaRPr lang="en-US" sz="1400" dirty="0"/>
                    </a:p>
                  </a:txBody>
                  <a:tcPr/>
                </a:tc>
                <a:tc>
                  <a:txBody>
                    <a:bodyPr/>
                    <a:lstStyle/>
                    <a:p>
                      <a:pPr marL="342900" indent="-342900">
                        <a:buFont typeface="+mj-lt"/>
                        <a:buAutoNum type="arabicPeriod"/>
                      </a:pPr>
                      <a:r>
                        <a:rPr lang="en-US" sz="1400" dirty="0" smtClean="0"/>
                        <a:t>Discovery of the top quark</a:t>
                      </a:r>
                    </a:p>
                    <a:p>
                      <a:pPr marL="342900" indent="-342900">
                        <a:buFont typeface="+mj-lt"/>
                        <a:buAutoNum type="arabicPeriod"/>
                      </a:pPr>
                      <a:r>
                        <a:rPr lang="en-US" sz="1400" dirty="0" smtClean="0"/>
                        <a:t>Top</a:t>
                      </a:r>
                      <a:r>
                        <a:rPr lang="en-US" sz="1400" baseline="0" dirty="0" smtClean="0"/>
                        <a:t> quark mass measurement</a:t>
                      </a:r>
                      <a:endParaRPr lang="en-US" sz="1400" dirty="0"/>
                    </a:p>
                  </a:txBody>
                  <a:tcPr/>
                </a:tc>
                <a:tc>
                  <a:txBody>
                    <a:bodyPr/>
                    <a:lstStyle/>
                    <a:p>
                      <a:endParaRPr lang="en-US" sz="1400" dirty="0"/>
                    </a:p>
                  </a:txBody>
                  <a:tcPr/>
                </a:tc>
              </a:tr>
              <a:tr h="370840">
                <a:tc>
                  <a:txBody>
                    <a:bodyPr/>
                    <a:lstStyle/>
                    <a:p>
                      <a:r>
                        <a:rPr lang="en-US" sz="1400" dirty="0" smtClean="0"/>
                        <a:t>Nov 29</a:t>
                      </a:r>
                      <a:endParaRPr lang="en-US" sz="1400" dirty="0"/>
                    </a:p>
                  </a:txBody>
                  <a:tcPr/>
                </a:tc>
                <a:tc>
                  <a:txBody>
                    <a:bodyPr/>
                    <a:lstStyle/>
                    <a:p>
                      <a:pPr marL="342900" indent="-342900">
                        <a:buFont typeface="+mj-lt"/>
                        <a:buAutoNum type="arabicPeriod"/>
                      </a:pPr>
                      <a:r>
                        <a:rPr lang="en-US" sz="1400" dirty="0" smtClean="0"/>
                        <a:t>ARGUS</a:t>
                      </a:r>
                    </a:p>
                    <a:p>
                      <a:pPr marL="342900" indent="-342900">
                        <a:buFont typeface="+mj-lt"/>
                        <a:buAutoNum type="arabicPeriod"/>
                      </a:pPr>
                      <a:r>
                        <a:rPr lang="en-US" sz="1400" dirty="0" smtClean="0"/>
                        <a:t>CDF (or Belle/Babar)</a:t>
                      </a:r>
                      <a:endParaRPr lang="en-US" sz="1400" dirty="0"/>
                    </a:p>
                  </a:txBody>
                  <a:tcPr/>
                </a:tc>
                <a:tc>
                  <a:txBody>
                    <a:bodyPr/>
                    <a:lstStyle/>
                    <a:p>
                      <a:endParaRPr lang="en-US" sz="1400" dirty="0"/>
                    </a:p>
                  </a:txBody>
                  <a:tcPr/>
                </a:tc>
              </a:tr>
              <a:tr h="370840">
                <a:tc>
                  <a:txBody>
                    <a:bodyPr/>
                    <a:lstStyle/>
                    <a:p>
                      <a:r>
                        <a:rPr lang="en-US" sz="1400" dirty="0" smtClean="0"/>
                        <a:t>Dec 6</a:t>
                      </a:r>
                      <a:endParaRPr lang="en-US" sz="1400" dirty="0"/>
                    </a:p>
                  </a:txBody>
                  <a:tcPr/>
                </a:tc>
                <a:tc>
                  <a:txBody>
                    <a:bodyPr/>
                    <a:lstStyle/>
                    <a:p>
                      <a:pPr marL="342900" indent="-342900">
                        <a:buFont typeface="+mj-lt"/>
                        <a:buAutoNum type="arabicPeriod"/>
                      </a:pPr>
                      <a:r>
                        <a:rPr lang="en-US" sz="1400" dirty="0" smtClean="0"/>
                        <a:t>Solar</a:t>
                      </a:r>
                    </a:p>
                    <a:p>
                      <a:pPr marL="342900" indent="-342900">
                        <a:buFont typeface="+mj-lt"/>
                        <a:buAutoNum type="arabicPeriod"/>
                      </a:pPr>
                      <a:r>
                        <a:rPr lang="en-US" sz="1400" dirty="0" smtClean="0"/>
                        <a:t>Atmospheric</a:t>
                      </a:r>
                      <a:endParaRPr lang="en-US" sz="1400" dirty="0"/>
                    </a:p>
                  </a:txBody>
                  <a:tcPr/>
                </a:tc>
                <a:tc>
                  <a:txBody>
                    <a:bodyPr/>
                    <a:lstStyle/>
                    <a:p>
                      <a:endParaRPr lang="en-US" sz="1400" dirty="0"/>
                    </a:p>
                  </a:txBody>
                  <a:tcPr/>
                </a:tc>
              </a:tr>
              <a:tr h="370840">
                <a:tc>
                  <a:txBody>
                    <a:bodyPr/>
                    <a:lstStyle/>
                    <a:p>
                      <a:r>
                        <a:rPr lang="en-US" sz="1400" dirty="0" smtClean="0"/>
                        <a:t>Dec 20</a:t>
                      </a:r>
                      <a:endParaRPr lang="en-US" sz="1400" dirty="0"/>
                    </a:p>
                  </a:txBody>
                  <a:tcPr/>
                </a:tc>
                <a:tc>
                  <a:txBody>
                    <a:bodyPr/>
                    <a:lstStyle/>
                    <a:p>
                      <a:pPr marL="342900" marR="0" lvl="1" indent="-342900" algn="l" defTabSz="914400" rtl="0" eaLnBrk="1" fontAlgn="auto" latinLnBrk="0" hangingPunct="1">
                        <a:lnSpc>
                          <a:spcPct val="100000"/>
                        </a:lnSpc>
                        <a:spcBef>
                          <a:spcPts val="0"/>
                        </a:spcBef>
                        <a:spcAft>
                          <a:spcPts val="0"/>
                        </a:spcAft>
                        <a:buClrTx/>
                        <a:buSzTx/>
                        <a:buFont typeface="+mj-lt"/>
                        <a:buAutoNum type="arabicPeriod"/>
                        <a:tabLst/>
                        <a:defRPr/>
                      </a:pPr>
                      <a:r>
                        <a:rPr lang="en-US" sz="1400" dirty="0" smtClean="0"/>
                        <a:t>Higgs discovery by ATLAS or CMS</a:t>
                      </a:r>
                    </a:p>
                    <a:p>
                      <a:pPr marL="342900" marR="0" lvl="1" indent="-342900" algn="l" defTabSz="914400" rtl="0" eaLnBrk="1" fontAlgn="auto" latinLnBrk="0" hangingPunct="1">
                        <a:lnSpc>
                          <a:spcPct val="100000"/>
                        </a:lnSpc>
                        <a:spcBef>
                          <a:spcPts val="0"/>
                        </a:spcBef>
                        <a:spcAft>
                          <a:spcPts val="0"/>
                        </a:spcAft>
                        <a:buClrTx/>
                        <a:buSzTx/>
                        <a:buFont typeface="+mj-lt"/>
                        <a:buAutoNum type="arabicPeriod"/>
                        <a:tabLst/>
                        <a:defRPr/>
                      </a:pPr>
                      <a:r>
                        <a:rPr lang="en-US" sz="1400" dirty="0" smtClean="0"/>
                        <a:t>Measurements</a:t>
                      </a:r>
                      <a:r>
                        <a:rPr lang="en-US" sz="1400" baseline="0" dirty="0" smtClean="0"/>
                        <a:t> of Higgs boson properties</a:t>
                      </a:r>
                      <a:endParaRPr lang="en-US" sz="1400" dirty="0"/>
                    </a:p>
                  </a:txBody>
                  <a:tcPr/>
                </a:tc>
                <a:tc>
                  <a:txBody>
                    <a:bodyPr/>
                    <a:lstStyle/>
                    <a:p>
                      <a:endParaRPr lang="en-US" sz="1400" dirty="0"/>
                    </a:p>
                  </a:txBody>
                  <a:tcPr/>
                </a:tc>
              </a:tr>
            </a:tbl>
          </a:graphicData>
        </a:graphic>
      </p:graphicFrame>
      <p:sp>
        <p:nvSpPr>
          <p:cNvPr id="3" name="TextBox 2"/>
          <p:cNvSpPr txBox="1"/>
          <p:nvPr/>
        </p:nvSpPr>
        <p:spPr>
          <a:xfrm>
            <a:off x="1707732" y="6385811"/>
            <a:ext cx="5884130" cy="369332"/>
          </a:xfrm>
          <a:prstGeom prst="rect">
            <a:avLst/>
          </a:prstGeom>
          <a:noFill/>
        </p:spPr>
        <p:txBody>
          <a:bodyPr wrap="none" rtlCol="0">
            <a:spAutoFit/>
          </a:bodyPr>
          <a:lstStyle/>
          <a:p>
            <a:r>
              <a:rPr lang="en-US" dirty="0" smtClean="0"/>
              <a:t>From pages from R. Cahn and G. </a:t>
            </a:r>
            <a:r>
              <a:rPr lang="en-US" dirty="0" err="1" smtClean="0"/>
              <a:t>Goldhaber</a:t>
            </a:r>
            <a:r>
              <a:rPr lang="en-US" dirty="0" smtClean="0"/>
              <a:t> book if available</a:t>
            </a:r>
            <a:endParaRPr lang="en-US" dirty="0"/>
          </a:p>
        </p:txBody>
      </p:sp>
    </p:spTree>
    <p:extLst>
      <p:ext uri="{BB962C8B-B14F-4D97-AF65-F5344CB8AC3E}">
        <p14:creationId xmlns:p14="http://schemas.microsoft.com/office/powerpoint/2010/main" val="1334717190"/>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Invariant mass</a:t>
            </a:r>
            <a:endParaRPr lang="en-US" dirty="0"/>
          </a:p>
        </p:txBody>
      </p:sp>
      <p:sp>
        <p:nvSpPr>
          <p:cNvPr id="3" name="Content Placeholder 2"/>
          <p:cNvSpPr>
            <a:spLocks noGrp="1"/>
          </p:cNvSpPr>
          <p:nvPr>
            <p:ph idx="1"/>
          </p:nvPr>
        </p:nvSpPr>
        <p:spPr/>
        <p:txBody>
          <a:bodyPr>
            <a:normAutofit fontScale="70000" lnSpcReduction="20000"/>
          </a:bodyPr>
          <a:lstStyle/>
          <a:p>
            <a:r>
              <a:rPr lang="en-US" dirty="0"/>
              <a:t>C</a:t>
            </a:r>
            <a:r>
              <a:rPr lang="en-US" dirty="0" smtClean="0"/>
              <a:t>haracteristic </a:t>
            </a:r>
            <a:r>
              <a:rPr lang="en-US" dirty="0"/>
              <a:t>of the </a:t>
            </a:r>
            <a:r>
              <a:rPr lang="en-US" dirty="0" smtClean="0"/>
              <a:t>total energy and momentum of an object or a system of objects that is the same in all frames of reference</a:t>
            </a:r>
          </a:p>
          <a:p>
            <a:endParaRPr lang="en-US" dirty="0">
              <a:hlinkClick r:id="rId2"/>
            </a:endParaRPr>
          </a:p>
          <a:p>
            <a:r>
              <a:rPr lang="en-US" dirty="0" smtClean="0"/>
              <a:t>When </a:t>
            </a:r>
            <a:r>
              <a:rPr lang="en-US" dirty="0"/>
              <a:t>the system as a whole is at rest, the invariant mass is equal to the total energy of the system </a:t>
            </a:r>
            <a:r>
              <a:rPr lang="en-US" dirty="0" smtClean="0"/>
              <a:t>(divided </a:t>
            </a:r>
            <a:r>
              <a:rPr lang="en-US" dirty="0"/>
              <a:t>by </a:t>
            </a:r>
            <a:r>
              <a:rPr lang="en-US" dirty="0" smtClean="0"/>
              <a:t>c</a:t>
            </a:r>
            <a:r>
              <a:rPr lang="en-US" baseline="30000" dirty="0" smtClean="0"/>
              <a:t>2)</a:t>
            </a:r>
            <a:r>
              <a:rPr lang="en-US" dirty="0" smtClean="0"/>
              <a:t>. </a:t>
            </a:r>
            <a:r>
              <a:rPr lang="en-US" dirty="0"/>
              <a:t>If the system </a:t>
            </a:r>
            <a:r>
              <a:rPr lang="en-US" dirty="0" smtClean="0"/>
              <a:t>consists of </a:t>
            </a:r>
            <a:r>
              <a:rPr lang="en-US" dirty="0"/>
              <a:t>one particle, the invariant mass may also be called the </a:t>
            </a:r>
            <a:r>
              <a:rPr lang="en-US" b="1" dirty="0">
                <a:solidFill>
                  <a:srgbClr val="FF0000"/>
                </a:solidFill>
              </a:rPr>
              <a:t>rest </a:t>
            </a:r>
            <a:r>
              <a:rPr lang="en-US" b="1" dirty="0" smtClean="0">
                <a:solidFill>
                  <a:srgbClr val="FF0000"/>
                </a:solidFill>
              </a:rPr>
              <a:t>mass</a:t>
            </a:r>
            <a:endParaRPr lang="en-US" dirty="0">
              <a:solidFill>
                <a:srgbClr val="FF0000"/>
              </a:solidFill>
            </a:endParaRPr>
          </a:p>
          <a:p>
            <a:endParaRPr lang="en-US" dirty="0"/>
          </a:p>
          <a:p>
            <a:endParaRPr lang="en-US" dirty="0" smtClean="0"/>
          </a:p>
          <a:p>
            <a:endParaRPr lang="en-US" dirty="0"/>
          </a:p>
          <a:p>
            <a:endParaRPr lang="en-US" dirty="0" smtClean="0"/>
          </a:p>
          <a:p>
            <a:r>
              <a:rPr lang="en-US" dirty="0" smtClean="0"/>
              <a:t>For </a:t>
            </a:r>
            <a:r>
              <a:rPr lang="en-US" dirty="0"/>
              <a:t>a system of N particles:</a:t>
            </a:r>
          </a:p>
          <a:p>
            <a:endParaRPr lang="en-US" dirty="0"/>
          </a:p>
          <a:p>
            <a:endParaRPr lang="en-US" dirty="0"/>
          </a:p>
          <a:p>
            <a:pPr marL="457200" lvl="1" indent="0">
              <a:buNone/>
            </a:pPr>
            <a:r>
              <a:rPr lang="en-US" dirty="0" smtClean="0"/>
              <a:t>			where </a:t>
            </a:r>
            <a:r>
              <a:rPr lang="en-US" dirty="0"/>
              <a:t>W is the invariant mass of the decaying particle</a:t>
            </a:r>
          </a:p>
          <a:p>
            <a:endParaRPr lang="en-US" dirty="0" smtClean="0"/>
          </a:p>
          <a:p>
            <a:r>
              <a:rPr lang="en-US" dirty="0" smtClean="0"/>
              <a:t>In </a:t>
            </a:r>
            <a:r>
              <a:rPr lang="en-US" dirty="0"/>
              <a:t>a two body decay </a:t>
            </a:r>
            <a:r>
              <a:rPr lang="en-US" i="1" dirty="0"/>
              <a:t>M</a:t>
            </a:r>
            <a:r>
              <a:rPr lang="en-US" dirty="0"/>
              <a:t>→1+2: </a:t>
            </a:r>
          </a:p>
        </p:txBody>
      </p:sp>
      <p:pic>
        <p:nvPicPr>
          <p:cNvPr id="7" name="Picture 6"/>
          <p:cNvPicPr>
            <a:picLocks noChangeAspect="1"/>
          </p:cNvPicPr>
          <p:nvPr/>
        </p:nvPicPr>
        <p:blipFill>
          <a:blip r:embed="rId3"/>
          <a:stretch>
            <a:fillRect/>
          </a:stretch>
        </p:blipFill>
        <p:spPr>
          <a:xfrm>
            <a:off x="1041400" y="3290538"/>
            <a:ext cx="2247900" cy="292100"/>
          </a:xfrm>
          <a:prstGeom prst="rect">
            <a:avLst/>
          </a:prstGeom>
        </p:spPr>
      </p:pic>
      <p:sp>
        <p:nvSpPr>
          <p:cNvPr id="8" name="Rectangle 7"/>
          <p:cNvSpPr/>
          <p:nvPr/>
        </p:nvSpPr>
        <p:spPr>
          <a:xfrm>
            <a:off x="3784839" y="3290538"/>
            <a:ext cx="1941495" cy="369332"/>
          </a:xfrm>
          <a:prstGeom prst="rect">
            <a:avLst/>
          </a:prstGeom>
        </p:spPr>
        <p:txBody>
          <a:bodyPr wrap="none">
            <a:spAutoFit/>
          </a:bodyPr>
          <a:lstStyle/>
          <a:p>
            <a:r>
              <a:rPr lang="en-US" dirty="0"/>
              <a:t>natural units (c=1):</a:t>
            </a:r>
          </a:p>
        </p:txBody>
      </p:sp>
      <p:pic>
        <p:nvPicPr>
          <p:cNvPr id="9" name="Picture 8"/>
          <p:cNvPicPr>
            <a:picLocks noChangeAspect="1"/>
          </p:cNvPicPr>
          <p:nvPr/>
        </p:nvPicPr>
        <p:blipFill>
          <a:blip r:embed="rId4"/>
          <a:stretch>
            <a:fillRect/>
          </a:stretch>
        </p:blipFill>
        <p:spPr>
          <a:xfrm>
            <a:off x="6092256" y="3312062"/>
            <a:ext cx="1816100" cy="292100"/>
          </a:xfrm>
          <a:prstGeom prst="rect">
            <a:avLst/>
          </a:prstGeom>
        </p:spPr>
      </p:pic>
      <p:pic>
        <p:nvPicPr>
          <p:cNvPr id="10" name="Picture 9"/>
          <p:cNvPicPr>
            <a:picLocks noChangeAspect="1"/>
          </p:cNvPicPr>
          <p:nvPr/>
        </p:nvPicPr>
        <p:blipFill>
          <a:blip r:embed="rId5"/>
          <a:stretch>
            <a:fillRect/>
          </a:stretch>
        </p:blipFill>
        <p:spPr>
          <a:xfrm>
            <a:off x="3992784" y="4136399"/>
            <a:ext cx="3467100" cy="508000"/>
          </a:xfrm>
          <a:prstGeom prst="rect">
            <a:avLst/>
          </a:prstGeom>
        </p:spPr>
      </p:pic>
      <p:pic>
        <p:nvPicPr>
          <p:cNvPr id="11" name="Picture 10"/>
          <p:cNvPicPr>
            <a:picLocks noChangeAspect="1"/>
          </p:cNvPicPr>
          <p:nvPr/>
        </p:nvPicPr>
        <p:blipFill>
          <a:blip r:embed="rId6"/>
          <a:stretch>
            <a:fillRect/>
          </a:stretch>
        </p:blipFill>
        <p:spPr>
          <a:xfrm>
            <a:off x="154880" y="5964559"/>
            <a:ext cx="8959114" cy="387421"/>
          </a:xfrm>
          <a:prstGeom prst="rect">
            <a:avLst/>
          </a:prstGeom>
        </p:spPr>
      </p:pic>
      <p:sp>
        <p:nvSpPr>
          <p:cNvPr id="12" name="Rounded Rectangle 11"/>
          <p:cNvSpPr/>
          <p:nvPr/>
        </p:nvSpPr>
        <p:spPr>
          <a:xfrm>
            <a:off x="893278" y="3195212"/>
            <a:ext cx="2486114" cy="451998"/>
          </a:xfrm>
          <a:prstGeom prst="roundRect">
            <a:avLst/>
          </a:prstGeom>
          <a:noFill/>
          <a:ln w="38100" cmpd="sng">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ounded Rectangle 12"/>
          <p:cNvSpPr/>
          <p:nvPr/>
        </p:nvSpPr>
        <p:spPr>
          <a:xfrm>
            <a:off x="5951604" y="3229396"/>
            <a:ext cx="2138296" cy="451998"/>
          </a:xfrm>
          <a:prstGeom prst="roundRect">
            <a:avLst/>
          </a:prstGeom>
          <a:noFill/>
          <a:ln w="38100" cmpd="sng">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01142956"/>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Invariant mass</a:t>
            </a:r>
            <a:endParaRPr lang="en-US" dirty="0"/>
          </a:p>
        </p:txBody>
      </p:sp>
      <p:sp>
        <p:nvSpPr>
          <p:cNvPr id="3" name="Content Placeholder 2"/>
          <p:cNvSpPr>
            <a:spLocks noGrp="1"/>
          </p:cNvSpPr>
          <p:nvPr>
            <p:ph idx="1"/>
          </p:nvPr>
        </p:nvSpPr>
        <p:spPr>
          <a:xfrm>
            <a:off x="156392" y="1138022"/>
            <a:ext cx="8845560" cy="3184362"/>
          </a:xfrm>
        </p:spPr>
        <p:txBody>
          <a:bodyPr>
            <a:noAutofit/>
          </a:bodyPr>
          <a:lstStyle/>
          <a:p>
            <a:r>
              <a:rPr lang="en-US" sz="2400" dirty="0"/>
              <a:t>Particles like </a:t>
            </a:r>
            <a:r>
              <a:rPr lang="en-US" sz="2400" dirty="0" err="1"/>
              <a:t>ρ</a:t>
            </a:r>
            <a:r>
              <a:rPr lang="en-US" sz="2400" dirty="0"/>
              <a:t>, </a:t>
            </a:r>
            <a:r>
              <a:rPr lang="en-US" sz="2400" dirty="0" err="1"/>
              <a:t>ω</a:t>
            </a:r>
            <a:r>
              <a:rPr lang="en-US" sz="2400" dirty="0"/>
              <a:t>, ϕ have average lifetime of 10</a:t>
            </a:r>
            <a:r>
              <a:rPr lang="en-US" sz="2400" baseline="30000" dirty="0"/>
              <a:t>-22</a:t>
            </a:r>
            <a:r>
              <a:rPr lang="en-US" sz="2400" dirty="0"/>
              <a:t>-10</a:t>
            </a:r>
            <a:r>
              <a:rPr lang="en-US" sz="2400" baseline="30000" dirty="0"/>
              <a:t>-23 </a:t>
            </a:r>
            <a:r>
              <a:rPr lang="en-US" sz="2400" dirty="0"/>
              <a:t>s</a:t>
            </a:r>
          </a:p>
          <a:p>
            <a:pPr lvl="1"/>
            <a:r>
              <a:rPr lang="en-US" sz="1800" dirty="0"/>
              <a:t>How do we know of their existence if they live so shortly?</a:t>
            </a:r>
          </a:p>
          <a:p>
            <a:endParaRPr lang="en-US" sz="2400" dirty="0" smtClean="0"/>
          </a:p>
          <a:p>
            <a:r>
              <a:rPr lang="en-US" sz="2400" dirty="0" smtClean="0"/>
              <a:t>Example</a:t>
            </a:r>
            <a:r>
              <a:rPr lang="en-US" sz="2400" dirty="0"/>
              <a:t>: reaction pp→</a:t>
            </a:r>
            <a:r>
              <a:rPr lang="en-US" sz="2400" dirty="0" smtClean="0"/>
              <a:t>ppρ</a:t>
            </a:r>
            <a:r>
              <a:rPr lang="en-US" sz="2400" baseline="30000" dirty="0" smtClean="0"/>
              <a:t>0</a:t>
            </a:r>
            <a:r>
              <a:rPr lang="en-US" sz="2400" dirty="0" smtClean="0"/>
              <a:t>→ppπ</a:t>
            </a:r>
            <a:r>
              <a:rPr lang="en-US" sz="2400" baseline="30000" dirty="0"/>
              <a:t>+</a:t>
            </a:r>
            <a:r>
              <a:rPr lang="en-US" sz="2400" dirty="0"/>
              <a:t>π</a:t>
            </a:r>
            <a:r>
              <a:rPr lang="en-US" sz="2400" baseline="30000" dirty="0" smtClean="0"/>
              <a:t>-</a:t>
            </a:r>
            <a:endParaRPr lang="en-US" sz="2400" baseline="30000" dirty="0"/>
          </a:p>
          <a:p>
            <a:pPr lvl="1"/>
            <a:r>
              <a:rPr lang="en-US" sz="1800" dirty="0"/>
              <a:t>We identify all four particles in the final state and measure their momentum</a:t>
            </a:r>
          </a:p>
          <a:p>
            <a:pPr lvl="1"/>
            <a:r>
              <a:rPr lang="en-US" sz="1800" dirty="0"/>
              <a:t>Let’s focus on the pion pair, the total energy &amp; momentum are</a:t>
            </a:r>
            <a:r>
              <a:rPr lang="en-US" sz="1800" dirty="0" smtClean="0"/>
              <a:t>:</a:t>
            </a:r>
            <a:endParaRPr lang="en-US" sz="2000" dirty="0"/>
          </a:p>
          <a:p>
            <a:pPr lvl="1"/>
            <a:r>
              <a:rPr lang="en-US" sz="1800" dirty="0"/>
              <a:t>The invariant mass is</a:t>
            </a:r>
            <a:r>
              <a:rPr lang="en-US" sz="1800" dirty="0" smtClean="0"/>
              <a:t>:</a:t>
            </a:r>
            <a:endParaRPr lang="en-US" sz="2000" dirty="0"/>
          </a:p>
          <a:p>
            <a:pPr lvl="1"/>
            <a:r>
              <a:rPr lang="en-US" sz="1800" dirty="0"/>
              <a:t>The event distribution for the variable </a:t>
            </a:r>
            <a:r>
              <a:rPr lang="en-US" sz="1800" i="1" dirty="0"/>
              <a:t>M</a:t>
            </a:r>
            <a:r>
              <a:rPr lang="en-US" sz="1800" dirty="0"/>
              <a:t> will look like:</a:t>
            </a:r>
            <a:endParaRPr lang="en-US" sz="1400" dirty="0"/>
          </a:p>
        </p:txBody>
      </p:sp>
      <p:pic>
        <p:nvPicPr>
          <p:cNvPr id="6" name="Picture 5"/>
          <p:cNvPicPr>
            <a:picLocks noChangeAspect="1"/>
          </p:cNvPicPr>
          <p:nvPr/>
        </p:nvPicPr>
        <p:blipFill>
          <a:blip r:embed="rId2"/>
          <a:stretch>
            <a:fillRect/>
          </a:stretch>
        </p:blipFill>
        <p:spPr>
          <a:xfrm>
            <a:off x="1155920" y="4118502"/>
            <a:ext cx="6825463" cy="2961420"/>
          </a:xfrm>
          <a:prstGeom prst="rect">
            <a:avLst/>
          </a:prstGeom>
        </p:spPr>
      </p:pic>
      <p:sp>
        <p:nvSpPr>
          <p:cNvPr id="7" name="Rectangle 6"/>
          <p:cNvSpPr/>
          <p:nvPr/>
        </p:nvSpPr>
        <p:spPr>
          <a:xfrm>
            <a:off x="6906308" y="2953584"/>
            <a:ext cx="1936467" cy="369332"/>
          </a:xfrm>
          <a:prstGeom prst="rect">
            <a:avLst/>
          </a:prstGeom>
        </p:spPr>
        <p:txBody>
          <a:bodyPr wrap="square">
            <a:spAutoFit/>
          </a:bodyPr>
          <a:lstStyle/>
          <a:p>
            <a:r>
              <a:rPr lang="en-US" i="1" dirty="0">
                <a:solidFill>
                  <a:srgbClr val="FF0000"/>
                </a:solidFill>
              </a:rPr>
              <a:t>E=E</a:t>
            </a:r>
            <a:r>
              <a:rPr lang="en-US" i="1" baseline="30000" dirty="0">
                <a:solidFill>
                  <a:srgbClr val="FF0000"/>
                </a:solidFill>
              </a:rPr>
              <a:t>+</a:t>
            </a:r>
            <a:r>
              <a:rPr lang="en-US" i="1" dirty="0">
                <a:solidFill>
                  <a:srgbClr val="FF0000"/>
                </a:solidFill>
              </a:rPr>
              <a:t>+E</a:t>
            </a:r>
            <a:r>
              <a:rPr lang="en-US" i="1" baseline="30000" dirty="0">
                <a:solidFill>
                  <a:srgbClr val="FF0000"/>
                </a:solidFill>
              </a:rPr>
              <a:t>- </a:t>
            </a:r>
            <a:r>
              <a:rPr lang="en-US" i="1" dirty="0">
                <a:solidFill>
                  <a:srgbClr val="FF0000"/>
                </a:solidFill>
              </a:rPr>
              <a:t>  </a:t>
            </a:r>
            <a:r>
              <a:rPr lang="en-US" i="1" dirty="0" smtClean="0">
                <a:solidFill>
                  <a:srgbClr val="FF0000"/>
                </a:solidFill>
              </a:rPr>
              <a:t>p</a:t>
            </a:r>
            <a:r>
              <a:rPr lang="en-US" i="1" dirty="0">
                <a:solidFill>
                  <a:srgbClr val="FF0000"/>
                </a:solidFill>
              </a:rPr>
              <a:t>=p</a:t>
            </a:r>
            <a:r>
              <a:rPr lang="en-US" i="1" baseline="30000" dirty="0">
                <a:solidFill>
                  <a:srgbClr val="FF0000"/>
                </a:solidFill>
              </a:rPr>
              <a:t>+</a:t>
            </a:r>
            <a:r>
              <a:rPr lang="en-US" i="1" dirty="0">
                <a:solidFill>
                  <a:srgbClr val="FF0000"/>
                </a:solidFill>
              </a:rPr>
              <a:t>+</a:t>
            </a:r>
            <a:r>
              <a:rPr lang="en-US" i="1" dirty="0" smtClean="0">
                <a:solidFill>
                  <a:srgbClr val="FF0000"/>
                </a:solidFill>
              </a:rPr>
              <a:t>p</a:t>
            </a:r>
            <a:r>
              <a:rPr lang="en-US" i="1" baseline="30000" dirty="0" smtClean="0">
                <a:solidFill>
                  <a:srgbClr val="FF0000"/>
                </a:solidFill>
              </a:rPr>
              <a:t>-</a:t>
            </a:r>
            <a:endParaRPr lang="en-US" i="1" baseline="30000" dirty="0">
              <a:solidFill>
                <a:srgbClr val="FF0000"/>
              </a:solidFill>
            </a:endParaRPr>
          </a:p>
        </p:txBody>
      </p:sp>
      <p:sp>
        <p:nvSpPr>
          <p:cNvPr id="9" name="Rectangle 8"/>
          <p:cNvSpPr/>
          <p:nvPr/>
        </p:nvSpPr>
        <p:spPr>
          <a:xfrm>
            <a:off x="3034940" y="3322916"/>
            <a:ext cx="1492716" cy="369332"/>
          </a:xfrm>
          <a:prstGeom prst="rect">
            <a:avLst/>
          </a:prstGeom>
        </p:spPr>
        <p:txBody>
          <a:bodyPr wrap="none">
            <a:spAutoFit/>
          </a:bodyPr>
          <a:lstStyle/>
          <a:p>
            <a:r>
              <a:rPr lang="en-US" i="1" dirty="0">
                <a:solidFill>
                  <a:srgbClr val="FF0000"/>
                </a:solidFill>
              </a:rPr>
              <a:t>M = (E</a:t>
            </a:r>
            <a:r>
              <a:rPr lang="en-US" i="1" baseline="30000" dirty="0">
                <a:solidFill>
                  <a:srgbClr val="FF0000"/>
                </a:solidFill>
              </a:rPr>
              <a:t>2</a:t>
            </a:r>
            <a:r>
              <a:rPr lang="en-US" i="1" dirty="0">
                <a:solidFill>
                  <a:srgbClr val="FF0000"/>
                </a:solidFill>
              </a:rPr>
              <a:t> - p</a:t>
            </a:r>
            <a:r>
              <a:rPr lang="en-US" i="1" baseline="30000" dirty="0">
                <a:solidFill>
                  <a:srgbClr val="FF0000"/>
                </a:solidFill>
              </a:rPr>
              <a:t>2</a:t>
            </a:r>
            <a:r>
              <a:rPr lang="en-US" i="1" dirty="0">
                <a:solidFill>
                  <a:srgbClr val="FF0000"/>
                </a:solidFill>
              </a:rPr>
              <a:t>)</a:t>
            </a:r>
            <a:r>
              <a:rPr lang="en-US" i="1" baseline="30000" dirty="0">
                <a:solidFill>
                  <a:srgbClr val="FF0000"/>
                </a:solidFill>
              </a:rPr>
              <a:t>1/2</a:t>
            </a:r>
          </a:p>
        </p:txBody>
      </p:sp>
    </p:spTree>
    <p:extLst>
      <p:ext uri="{BB962C8B-B14F-4D97-AF65-F5344CB8AC3E}">
        <p14:creationId xmlns:p14="http://schemas.microsoft.com/office/powerpoint/2010/main" val="735202980"/>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Particle accelerators</a:t>
            </a:r>
            <a:endParaRPr lang="en-US" dirty="0"/>
          </a:p>
        </p:txBody>
      </p:sp>
      <p:sp>
        <p:nvSpPr>
          <p:cNvPr id="3" name="Content Placeholder 2"/>
          <p:cNvSpPr>
            <a:spLocks noGrp="1"/>
          </p:cNvSpPr>
          <p:nvPr>
            <p:ph sz="half" idx="1"/>
          </p:nvPr>
        </p:nvSpPr>
        <p:spPr>
          <a:xfrm>
            <a:off x="156392" y="966177"/>
            <a:ext cx="8845560" cy="1015093"/>
          </a:xfrm>
        </p:spPr>
        <p:txBody>
          <a:bodyPr>
            <a:normAutofit/>
          </a:bodyPr>
          <a:lstStyle/>
          <a:p>
            <a:r>
              <a:rPr lang="en-US" dirty="0"/>
              <a:t>Accelerate beam of stable particles (e.g. protons, anti-protons, electrons, etc. )</a:t>
            </a:r>
          </a:p>
          <a:p>
            <a:endParaRPr lang="en-US" dirty="0"/>
          </a:p>
        </p:txBody>
      </p:sp>
      <p:sp>
        <p:nvSpPr>
          <p:cNvPr id="4" name="Content Placeholder 3"/>
          <p:cNvSpPr>
            <a:spLocks noGrp="1"/>
          </p:cNvSpPr>
          <p:nvPr>
            <p:ph sz="half" idx="2"/>
          </p:nvPr>
        </p:nvSpPr>
        <p:spPr>
          <a:xfrm>
            <a:off x="156391" y="2230985"/>
            <a:ext cx="5185655" cy="4432780"/>
          </a:xfrm>
        </p:spPr>
        <p:txBody>
          <a:bodyPr>
            <a:normAutofit/>
          </a:bodyPr>
          <a:lstStyle/>
          <a:p>
            <a:r>
              <a:rPr lang="en-US" dirty="0" smtClean="0"/>
              <a:t>Two options:</a:t>
            </a:r>
          </a:p>
          <a:p>
            <a:endParaRPr lang="en-US" dirty="0"/>
          </a:p>
          <a:p>
            <a:pPr lvl="1"/>
            <a:r>
              <a:rPr lang="en-US" dirty="0"/>
              <a:t>Collide with other beams and study resulting </a:t>
            </a:r>
            <a:r>
              <a:rPr lang="en-US" dirty="0" smtClean="0"/>
              <a:t>interactions</a:t>
            </a:r>
          </a:p>
          <a:p>
            <a:pPr lvl="1"/>
            <a:endParaRPr lang="en-US" dirty="0"/>
          </a:p>
          <a:p>
            <a:pPr lvl="1"/>
            <a:r>
              <a:rPr lang="en-US" dirty="0"/>
              <a:t>Collide against a fixed </a:t>
            </a:r>
            <a:r>
              <a:rPr lang="en-US" dirty="0" smtClean="0"/>
              <a:t>target and produce a secondary beam to study</a:t>
            </a:r>
            <a:endParaRPr lang="en-US" dirty="0"/>
          </a:p>
        </p:txBody>
      </p:sp>
      <p:pic>
        <p:nvPicPr>
          <p:cNvPr id="7" name="Picture 6"/>
          <p:cNvPicPr>
            <a:picLocks noChangeAspect="1"/>
          </p:cNvPicPr>
          <p:nvPr/>
        </p:nvPicPr>
        <p:blipFill>
          <a:blip r:embed="rId2"/>
          <a:stretch>
            <a:fillRect/>
          </a:stretch>
        </p:blipFill>
        <p:spPr>
          <a:xfrm>
            <a:off x="5342046" y="4887098"/>
            <a:ext cx="3263900" cy="1052902"/>
          </a:xfrm>
          <a:prstGeom prst="rect">
            <a:avLst/>
          </a:prstGeom>
        </p:spPr>
      </p:pic>
      <p:pic>
        <p:nvPicPr>
          <p:cNvPr id="8" name="Picture 7"/>
          <p:cNvPicPr>
            <a:picLocks noChangeAspect="1"/>
          </p:cNvPicPr>
          <p:nvPr/>
        </p:nvPicPr>
        <p:blipFill>
          <a:blip r:embed="rId3"/>
          <a:stretch>
            <a:fillRect/>
          </a:stretch>
        </p:blipFill>
        <p:spPr>
          <a:xfrm>
            <a:off x="5342046" y="3813387"/>
            <a:ext cx="3303179" cy="833610"/>
          </a:xfrm>
          <a:prstGeom prst="rect">
            <a:avLst/>
          </a:prstGeom>
        </p:spPr>
      </p:pic>
    </p:spTree>
    <p:extLst>
      <p:ext uri="{BB962C8B-B14F-4D97-AF65-F5344CB8AC3E}">
        <p14:creationId xmlns:p14="http://schemas.microsoft.com/office/powerpoint/2010/main" val="2646939807"/>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F</a:t>
            </a:r>
            <a:r>
              <a:rPr lang="en-US" dirty="0" smtClean="0"/>
              <a:t>ixed target </a:t>
            </a:r>
            <a:r>
              <a:rPr lang="en-US" dirty="0" err="1" smtClean="0"/>
              <a:t>vs</a:t>
            </a:r>
            <a:r>
              <a:rPr lang="en-US" dirty="0" smtClean="0"/>
              <a:t> colliders</a:t>
            </a:r>
            <a:endParaRPr lang="en-US" dirty="0"/>
          </a:p>
        </p:txBody>
      </p:sp>
      <p:sp>
        <p:nvSpPr>
          <p:cNvPr id="3" name="Content Placeholder 2"/>
          <p:cNvSpPr>
            <a:spLocks noGrp="1"/>
          </p:cNvSpPr>
          <p:nvPr>
            <p:ph sz="half" idx="1"/>
          </p:nvPr>
        </p:nvSpPr>
        <p:spPr>
          <a:xfrm>
            <a:off x="156392" y="3236925"/>
            <a:ext cx="8845560" cy="3231528"/>
          </a:xfrm>
        </p:spPr>
        <p:txBody>
          <a:bodyPr>
            <a:noAutofit/>
          </a:bodyPr>
          <a:lstStyle/>
          <a:p>
            <a:r>
              <a:rPr lang="en-US" dirty="0" smtClean="0">
                <a:solidFill>
                  <a:srgbClr val="FF0000"/>
                </a:solidFill>
              </a:rPr>
              <a:t>Fixed target</a:t>
            </a:r>
            <a:r>
              <a:rPr lang="en-US" dirty="0" smtClean="0"/>
              <a:t>	</a:t>
            </a:r>
          </a:p>
          <a:p>
            <a:pPr marL="118872" indent="0">
              <a:buNone/>
            </a:pPr>
            <a:r>
              <a:rPr lang="en-US" dirty="0"/>
              <a:t>	</a:t>
            </a:r>
            <a:r>
              <a:rPr lang="en-US" sz="2000" dirty="0" smtClean="0"/>
              <a:t>In lab frame </a:t>
            </a:r>
            <a:r>
              <a:rPr lang="en-US" sz="2000" dirty="0" err="1" smtClean="0"/>
              <a:t>p</a:t>
            </a:r>
            <a:r>
              <a:rPr lang="en-US" sz="2000" baseline="-25000" dirty="0" err="1" smtClean="0"/>
              <a:t>B</a:t>
            </a:r>
            <a:r>
              <a:rPr lang="en-US" sz="2000" dirty="0" smtClean="0"/>
              <a:t>=0, E</a:t>
            </a:r>
            <a:r>
              <a:rPr lang="en-US" sz="2000" baseline="-25000" dirty="0" smtClean="0"/>
              <a:t>B</a:t>
            </a:r>
            <a:r>
              <a:rPr lang="en-US" sz="2000" dirty="0" smtClean="0"/>
              <a:t>=</a:t>
            </a:r>
            <a:r>
              <a:rPr lang="en-US" sz="2000" dirty="0" err="1" smtClean="0"/>
              <a:t>m</a:t>
            </a:r>
            <a:r>
              <a:rPr lang="en-US" sz="2000" baseline="-25000" dirty="0" err="1" smtClean="0"/>
              <a:t>B</a:t>
            </a:r>
            <a:endParaRPr lang="en-US" sz="1100" baseline="-25000" dirty="0" smtClean="0"/>
          </a:p>
          <a:p>
            <a:pPr marL="118872" indent="0">
              <a:buNone/>
            </a:pPr>
            <a:endParaRPr lang="en-US" sz="1400" dirty="0"/>
          </a:p>
          <a:p>
            <a:pPr marL="118872" indent="0">
              <a:buNone/>
            </a:pPr>
            <a:endParaRPr lang="en-US" sz="1400" dirty="0"/>
          </a:p>
          <a:p>
            <a:pPr marL="118872" indent="0">
              <a:buNone/>
            </a:pPr>
            <a:endParaRPr lang="en-US" sz="1400" dirty="0" smtClean="0"/>
          </a:p>
          <a:p>
            <a:pPr marL="118872" indent="0">
              <a:buNone/>
            </a:pPr>
            <a:endParaRPr lang="en-US" sz="1400" dirty="0"/>
          </a:p>
          <a:p>
            <a:pPr marL="118872" indent="0">
              <a:buNone/>
            </a:pPr>
            <a:endParaRPr lang="en-US" sz="1400" dirty="0" smtClean="0"/>
          </a:p>
          <a:p>
            <a:pPr marL="118872" indent="0">
              <a:buNone/>
            </a:pPr>
            <a:endParaRPr lang="en-US" sz="1400" dirty="0"/>
          </a:p>
          <a:p>
            <a:pPr marL="118872" indent="0">
              <a:buNone/>
            </a:pPr>
            <a:endParaRPr lang="en-US" sz="1400" dirty="0" smtClean="0"/>
          </a:p>
          <a:p>
            <a:pPr marL="118872" indent="0">
              <a:buNone/>
            </a:pPr>
            <a:endParaRPr lang="en-US" sz="1400" dirty="0" smtClean="0"/>
          </a:p>
          <a:p>
            <a:pPr marL="118872" indent="0">
              <a:buNone/>
            </a:pPr>
            <a:r>
              <a:rPr lang="en-US" sz="1800" dirty="0" smtClean="0"/>
              <a:t>If we want to produce 2 top quarks (m=173 GeV) at rest the energy of the beam necessary would be  about 60 TeV</a:t>
            </a:r>
          </a:p>
        </p:txBody>
      </p:sp>
      <p:sp>
        <p:nvSpPr>
          <p:cNvPr id="7" name="TextBox 6"/>
          <p:cNvSpPr txBox="1"/>
          <p:nvPr/>
        </p:nvSpPr>
        <p:spPr>
          <a:xfrm>
            <a:off x="706067" y="2436078"/>
            <a:ext cx="2522605" cy="369332"/>
          </a:xfrm>
          <a:prstGeom prst="rect">
            <a:avLst/>
          </a:prstGeom>
          <a:noFill/>
        </p:spPr>
        <p:txBody>
          <a:bodyPr wrap="none" rtlCol="0">
            <a:spAutoFit/>
          </a:bodyPr>
          <a:lstStyle/>
          <a:p>
            <a:r>
              <a:rPr lang="en-US" dirty="0" smtClean="0"/>
              <a:t>In the CM frame </a:t>
            </a:r>
            <a:r>
              <a:rPr lang="en-US" i="1" dirty="0" err="1" smtClean="0"/>
              <a:t>p</a:t>
            </a:r>
            <a:r>
              <a:rPr lang="en-US" i="1" baseline="-25000" dirty="0" err="1" smtClean="0"/>
              <a:t>A</a:t>
            </a:r>
            <a:r>
              <a:rPr lang="en-US" i="1" dirty="0" smtClean="0"/>
              <a:t> = - </a:t>
            </a:r>
            <a:r>
              <a:rPr lang="en-US" i="1" dirty="0" err="1" smtClean="0"/>
              <a:t>p</a:t>
            </a:r>
            <a:r>
              <a:rPr lang="en-US" i="1" baseline="-25000" dirty="0" err="1" smtClean="0"/>
              <a:t>B</a:t>
            </a:r>
            <a:endParaRPr lang="en-US" i="1" baseline="-25000" dirty="0"/>
          </a:p>
        </p:txBody>
      </p:sp>
      <p:sp>
        <p:nvSpPr>
          <p:cNvPr id="8" name="Rectangle 7"/>
          <p:cNvSpPr/>
          <p:nvPr/>
        </p:nvSpPr>
        <p:spPr>
          <a:xfrm>
            <a:off x="256546" y="1151450"/>
            <a:ext cx="8508242" cy="461665"/>
          </a:xfrm>
          <a:prstGeom prst="rect">
            <a:avLst/>
          </a:prstGeom>
        </p:spPr>
        <p:txBody>
          <a:bodyPr wrap="square">
            <a:spAutoFit/>
          </a:bodyPr>
          <a:lstStyle/>
          <a:p>
            <a:r>
              <a:rPr lang="en-US" sz="2400" dirty="0" smtClean="0"/>
              <a:t>E</a:t>
            </a:r>
            <a:r>
              <a:rPr lang="en-US" sz="2400" baseline="-25000" dirty="0" smtClean="0"/>
              <a:t>CM</a:t>
            </a:r>
            <a:r>
              <a:rPr lang="en-US" sz="2400" dirty="0" smtClean="0"/>
              <a:t> </a:t>
            </a:r>
            <a:r>
              <a:rPr lang="en-US" sz="2400" dirty="0"/>
              <a:t>is the energy available to generate mass</a:t>
            </a:r>
          </a:p>
        </p:txBody>
      </p:sp>
      <p:graphicFrame>
        <p:nvGraphicFramePr>
          <p:cNvPr id="15" name="Object 14"/>
          <p:cNvGraphicFramePr>
            <a:graphicFrameLocks noChangeAspect="1"/>
          </p:cNvGraphicFramePr>
          <p:nvPr>
            <p:extLst>
              <p:ext uri="{D42A27DB-BD31-4B8C-83A1-F6EECF244321}">
                <p14:modId xmlns:p14="http://schemas.microsoft.com/office/powerpoint/2010/main" val="3823497737"/>
              </p:ext>
            </p:extLst>
          </p:nvPr>
        </p:nvGraphicFramePr>
        <p:xfrm>
          <a:off x="1507087" y="1800038"/>
          <a:ext cx="6683375" cy="392112"/>
        </p:xfrm>
        <a:graphic>
          <a:graphicData uri="http://schemas.openxmlformats.org/presentationml/2006/ole">
            <mc:AlternateContent xmlns:mc="http://schemas.openxmlformats.org/markup-compatibility/2006">
              <mc:Choice xmlns:v="urn:schemas-microsoft-com:vml" Requires="v">
                <p:oleObj spid="_x0000_s116009" name="Equation" r:id="rId3" imgW="3898900" imgH="228600" progId="Equation.3">
                  <p:embed/>
                </p:oleObj>
              </mc:Choice>
              <mc:Fallback>
                <p:oleObj name="Equation" r:id="rId3" imgW="3898900" imgH="228600" progId="Equation.3">
                  <p:embed/>
                  <p:pic>
                    <p:nvPicPr>
                      <p:cNvPr id="0" name=""/>
                      <p:cNvPicPr/>
                      <p:nvPr/>
                    </p:nvPicPr>
                    <p:blipFill>
                      <a:blip r:embed="rId4"/>
                      <a:stretch>
                        <a:fillRect/>
                      </a:stretch>
                    </p:blipFill>
                    <p:spPr>
                      <a:xfrm>
                        <a:off x="1507087" y="1800038"/>
                        <a:ext cx="6683375" cy="392112"/>
                      </a:xfrm>
                      <a:prstGeom prst="rect">
                        <a:avLst/>
                      </a:prstGeom>
                    </p:spPr>
                  </p:pic>
                </p:oleObj>
              </mc:Fallback>
            </mc:AlternateContent>
          </a:graphicData>
        </a:graphic>
      </p:graphicFrame>
      <p:graphicFrame>
        <p:nvGraphicFramePr>
          <p:cNvPr id="17" name="Object 16"/>
          <p:cNvGraphicFramePr>
            <a:graphicFrameLocks noChangeAspect="1"/>
          </p:cNvGraphicFramePr>
          <p:nvPr>
            <p:extLst>
              <p:ext uri="{D42A27DB-BD31-4B8C-83A1-F6EECF244321}">
                <p14:modId xmlns:p14="http://schemas.microsoft.com/office/powerpoint/2010/main" val="2110562743"/>
              </p:ext>
            </p:extLst>
          </p:nvPr>
        </p:nvGraphicFramePr>
        <p:xfrm>
          <a:off x="4177887" y="3828859"/>
          <a:ext cx="3229569" cy="1804278"/>
        </p:xfrm>
        <a:graphic>
          <a:graphicData uri="http://schemas.openxmlformats.org/presentationml/2006/ole">
            <mc:AlternateContent xmlns:mc="http://schemas.openxmlformats.org/markup-compatibility/2006">
              <mc:Choice xmlns:v="urn:schemas-microsoft-com:vml" Requires="v">
                <p:oleObj spid="_x0000_s116010" name="Equation" r:id="rId5" imgW="2070100" imgH="1206500" progId="Equation.3">
                  <p:embed/>
                </p:oleObj>
              </mc:Choice>
              <mc:Fallback>
                <p:oleObj name="Equation" r:id="rId5" imgW="2070100" imgH="1206500" progId="Equation.3">
                  <p:embed/>
                  <p:pic>
                    <p:nvPicPr>
                      <p:cNvPr id="0" name=""/>
                      <p:cNvPicPr/>
                      <p:nvPr/>
                    </p:nvPicPr>
                    <p:blipFill>
                      <a:blip r:embed="rId6"/>
                      <a:stretch>
                        <a:fillRect/>
                      </a:stretch>
                    </p:blipFill>
                    <p:spPr>
                      <a:xfrm>
                        <a:off x="4177887" y="3828859"/>
                        <a:ext cx="3229569" cy="1804278"/>
                      </a:xfrm>
                      <a:prstGeom prst="rect">
                        <a:avLst/>
                      </a:prstGeom>
                    </p:spPr>
                  </p:pic>
                </p:oleObj>
              </mc:Fallback>
            </mc:AlternateContent>
          </a:graphicData>
        </a:graphic>
      </p:graphicFrame>
      <p:sp>
        <p:nvSpPr>
          <p:cNvPr id="10" name="Rounded Rectangle 9"/>
          <p:cNvSpPr/>
          <p:nvPr/>
        </p:nvSpPr>
        <p:spPr>
          <a:xfrm>
            <a:off x="1334534" y="1707865"/>
            <a:ext cx="6909738" cy="583371"/>
          </a:xfrm>
          <a:prstGeom prst="roundRect">
            <a:avLst/>
          </a:prstGeom>
          <a:noFill/>
          <a:ln w="38100" cmpd="sng">
            <a:solidFill>
              <a:schemeClr val="tx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42308527"/>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F</a:t>
            </a:r>
            <a:r>
              <a:rPr lang="en-US" dirty="0" smtClean="0"/>
              <a:t>ixed target </a:t>
            </a:r>
            <a:r>
              <a:rPr lang="en-US" dirty="0" err="1" smtClean="0"/>
              <a:t>vs</a:t>
            </a:r>
            <a:r>
              <a:rPr lang="en-US" dirty="0" smtClean="0"/>
              <a:t> colliders</a:t>
            </a:r>
            <a:endParaRPr lang="en-US" dirty="0"/>
          </a:p>
        </p:txBody>
      </p:sp>
      <p:sp>
        <p:nvSpPr>
          <p:cNvPr id="3" name="Content Placeholder 2"/>
          <p:cNvSpPr>
            <a:spLocks noGrp="1"/>
          </p:cNvSpPr>
          <p:nvPr>
            <p:ph sz="half" idx="1"/>
          </p:nvPr>
        </p:nvSpPr>
        <p:spPr>
          <a:xfrm>
            <a:off x="156392" y="3236925"/>
            <a:ext cx="8845560" cy="3231528"/>
          </a:xfrm>
        </p:spPr>
        <p:txBody>
          <a:bodyPr>
            <a:noAutofit/>
          </a:bodyPr>
          <a:lstStyle/>
          <a:p>
            <a:r>
              <a:rPr lang="en-US" dirty="0" smtClean="0">
                <a:solidFill>
                  <a:srgbClr val="FF0000"/>
                </a:solidFill>
              </a:rPr>
              <a:t>Colliders</a:t>
            </a:r>
            <a:r>
              <a:rPr lang="en-US" dirty="0" smtClean="0"/>
              <a:t>	</a:t>
            </a:r>
          </a:p>
          <a:p>
            <a:pPr marL="118872" indent="0">
              <a:buNone/>
            </a:pPr>
            <a:r>
              <a:rPr lang="en-US" dirty="0"/>
              <a:t>	</a:t>
            </a:r>
            <a:r>
              <a:rPr lang="en-US" sz="2000" dirty="0" smtClean="0"/>
              <a:t>In lab frame </a:t>
            </a:r>
            <a:r>
              <a:rPr lang="en-US" sz="2000" dirty="0" err="1" smtClean="0"/>
              <a:t>p</a:t>
            </a:r>
            <a:r>
              <a:rPr lang="en-US" sz="2000" baseline="-25000" dirty="0" err="1" smtClean="0"/>
              <a:t>B</a:t>
            </a:r>
            <a:r>
              <a:rPr lang="en-US" sz="2000" dirty="0" smtClean="0"/>
              <a:t>=-</a:t>
            </a:r>
            <a:r>
              <a:rPr lang="en-US" sz="2000" dirty="0" err="1" smtClean="0"/>
              <a:t>p</a:t>
            </a:r>
            <a:r>
              <a:rPr lang="en-US" sz="2000" baseline="-25000" dirty="0" err="1" smtClean="0"/>
              <a:t>A</a:t>
            </a:r>
            <a:r>
              <a:rPr lang="en-US" sz="2000" dirty="0" smtClean="0"/>
              <a:t>, E</a:t>
            </a:r>
            <a:r>
              <a:rPr lang="en-US" sz="2000" baseline="-25000" dirty="0" smtClean="0"/>
              <a:t>B</a:t>
            </a:r>
            <a:r>
              <a:rPr lang="en-US" sz="2000" dirty="0" smtClean="0"/>
              <a:t>=E</a:t>
            </a:r>
            <a:r>
              <a:rPr lang="en-US" sz="2000" baseline="-25000" dirty="0" smtClean="0"/>
              <a:t>A</a:t>
            </a:r>
            <a:endParaRPr lang="en-US" sz="1100" baseline="-25000" dirty="0" smtClean="0"/>
          </a:p>
          <a:p>
            <a:pPr marL="118872" indent="0">
              <a:buNone/>
            </a:pPr>
            <a:endParaRPr lang="en-US" sz="1400" dirty="0"/>
          </a:p>
          <a:p>
            <a:pPr marL="118872" indent="0">
              <a:buNone/>
            </a:pPr>
            <a:endParaRPr lang="en-US" sz="1400" dirty="0"/>
          </a:p>
          <a:p>
            <a:pPr marL="118872" indent="0">
              <a:buNone/>
            </a:pPr>
            <a:endParaRPr lang="en-US" sz="1400" dirty="0" smtClean="0"/>
          </a:p>
          <a:p>
            <a:pPr marL="118872" indent="0">
              <a:buNone/>
            </a:pPr>
            <a:endParaRPr lang="en-US" sz="1400" dirty="0"/>
          </a:p>
          <a:p>
            <a:pPr marL="118872" indent="0">
              <a:buNone/>
            </a:pPr>
            <a:endParaRPr lang="en-US" sz="1400" dirty="0" smtClean="0"/>
          </a:p>
          <a:p>
            <a:pPr marL="118872" indent="0">
              <a:buNone/>
            </a:pPr>
            <a:endParaRPr lang="en-US" sz="1400" dirty="0"/>
          </a:p>
          <a:p>
            <a:pPr marL="118872" indent="0">
              <a:buNone/>
            </a:pPr>
            <a:endParaRPr lang="en-US" sz="1400" dirty="0" smtClean="0"/>
          </a:p>
          <a:p>
            <a:pPr marL="118872" indent="0">
              <a:buNone/>
            </a:pPr>
            <a:endParaRPr lang="en-US" sz="1400" dirty="0" smtClean="0"/>
          </a:p>
          <a:p>
            <a:pPr marL="118872" indent="0">
              <a:buNone/>
            </a:pPr>
            <a:r>
              <a:rPr lang="en-US" sz="1800" dirty="0" smtClean="0"/>
              <a:t>If we want to produce 2 top quarks (m=173 GeV) at rest  the energy of the beam necessary would be  about 173 GeV</a:t>
            </a:r>
          </a:p>
        </p:txBody>
      </p:sp>
      <p:sp>
        <p:nvSpPr>
          <p:cNvPr id="6" name="Slide Number Placeholder 5"/>
          <p:cNvSpPr>
            <a:spLocks noGrp="1"/>
          </p:cNvSpPr>
          <p:nvPr>
            <p:ph type="sldNum" sz="quarter" idx="12"/>
          </p:nvPr>
        </p:nvSpPr>
        <p:spPr/>
        <p:txBody>
          <a:bodyPr/>
          <a:lstStyle/>
          <a:p>
            <a:fld id="{9648F39E-9C37-485F-AC97-16BB4BDF9F49}" type="slidenum">
              <a:rPr kumimoji="0" lang="en-US" smtClean="0"/>
              <a:t>9</a:t>
            </a:fld>
            <a:endParaRPr kumimoji="0" lang="en-US"/>
          </a:p>
        </p:txBody>
      </p:sp>
      <p:graphicFrame>
        <p:nvGraphicFramePr>
          <p:cNvPr id="10" name="Object 9"/>
          <p:cNvGraphicFramePr>
            <a:graphicFrameLocks noChangeAspect="1"/>
          </p:cNvGraphicFramePr>
          <p:nvPr>
            <p:extLst>
              <p:ext uri="{D42A27DB-BD31-4B8C-83A1-F6EECF244321}">
                <p14:modId xmlns:p14="http://schemas.microsoft.com/office/powerpoint/2010/main" val="1342631240"/>
              </p:ext>
            </p:extLst>
          </p:nvPr>
        </p:nvGraphicFramePr>
        <p:xfrm>
          <a:off x="2162175" y="4466054"/>
          <a:ext cx="5006975" cy="828675"/>
        </p:xfrm>
        <a:graphic>
          <a:graphicData uri="http://schemas.openxmlformats.org/presentationml/2006/ole">
            <mc:AlternateContent xmlns:mc="http://schemas.openxmlformats.org/markup-compatibility/2006">
              <mc:Choice xmlns:v="urn:schemas-microsoft-com:vml" Requires="v">
                <p:oleObj spid="_x0000_s117031" name="Equation" r:id="rId3" imgW="2921000" imgH="482600" progId="Equation.3">
                  <p:embed/>
                </p:oleObj>
              </mc:Choice>
              <mc:Fallback>
                <p:oleObj name="Equation" r:id="rId3" imgW="2921000" imgH="482600" progId="Equation.3">
                  <p:embed/>
                  <p:pic>
                    <p:nvPicPr>
                      <p:cNvPr id="0" name=""/>
                      <p:cNvPicPr/>
                      <p:nvPr/>
                    </p:nvPicPr>
                    <p:blipFill>
                      <a:blip r:embed="rId4"/>
                      <a:stretch>
                        <a:fillRect/>
                      </a:stretch>
                    </p:blipFill>
                    <p:spPr>
                      <a:xfrm>
                        <a:off x="2162175" y="4466054"/>
                        <a:ext cx="5006975" cy="828675"/>
                      </a:xfrm>
                      <a:prstGeom prst="rect">
                        <a:avLst/>
                      </a:prstGeom>
                    </p:spPr>
                  </p:pic>
                </p:oleObj>
              </mc:Fallback>
            </mc:AlternateContent>
          </a:graphicData>
        </a:graphic>
      </p:graphicFrame>
      <p:sp>
        <p:nvSpPr>
          <p:cNvPr id="12" name="TextBox 11"/>
          <p:cNvSpPr txBox="1"/>
          <p:nvPr/>
        </p:nvSpPr>
        <p:spPr>
          <a:xfrm>
            <a:off x="706067" y="2436078"/>
            <a:ext cx="2522605" cy="369332"/>
          </a:xfrm>
          <a:prstGeom prst="rect">
            <a:avLst/>
          </a:prstGeom>
          <a:noFill/>
        </p:spPr>
        <p:txBody>
          <a:bodyPr wrap="none" rtlCol="0">
            <a:spAutoFit/>
          </a:bodyPr>
          <a:lstStyle/>
          <a:p>
            <a:r>
              <a:rPr lang="en-US" dirty="0" smtClean="0"/>
              <a:t>In the CM frame </a:t>
            </a:r>
            <a:r>
              <a:rPr lang="en-US" i="1" dirty="0" err="1" smtClean="0"/>
              <a:t>p</a:t>
            </a:r>
            <a:r>
              <a:rPr lang="en-US" i="1" baseline="-25000" dirty="0" err="1" smtClean="0"/>
              <a:t>A</a:t>
            </a:r>
            <a:r>
              <a:rPr lang="en-US" i="1" dirty="0" smtClean="0"/>
              <a:t> = - </a:t>
            </a:r>
            <a:r>
              <a:rPr lang="en-US" i="1" dirty="0" err="1" smtClean="0"/>
              <a:t>p</a:t>
            </a:r>
            <a:r>
              <a:rPr lang="en-US" i="1" baseline="-25000" dirty="0" err="1" smtClean="0"/>
              <a:t>B</a:t>
            </a:r>
            <a:endParaRPr lang="en-US" i="1" baseline="-25000" dirty="0"/>
          </a:p>
        </p:txBody>
      </p:sp>
      <p:sp>
        <p:nvSpPr>
          <p:cNvPr id="13" name="Rectangle 12"/>
          <p:cNvSpPr/>
          <p:nvPr/>
        </p:nvSpPr>
        <p:spPr>
          <a:xfrm>
            <a:off x="256546" y="1151450"/>
            <a:ext cx="8508242" cy="461665"/>
          </a:xfrm>
          <a:prstGeom prst="rect">
            <a:avLst/>
          </a:prstGeom>
        </p:spPr>
        <p:txBody>
          <a:bodyPr wrap="square">
            <a:spAutoFit/>
          </a:bodyPr>
          <a:lstStyle/>
          <a:p>
            <a:r>
              <a:rPr lang="en-US" sz="2400" dirty="0" smtClean="0"/>
              <a:t>E</a:t>
            </a:r>
            <a:r>
              <a:rPr lang="en-US" sz="2400" baseline="-25000" dirty="0" smtClean="0"/>
              <a:t>CM</a:t>
            </a:r>
            <a:r>
              <a:rPr lang="en-US" sz="2400" dirty="0" smtClean="0"/>
              <a:t> </a:t>
            </a:r>
            <a:r>
              <a:rPr lang="en-US" sz="2400" dirty="0"/>
              <a:t>is the energy available to generate mass</a:t>
            </a:r>
          </a:p>
        </p:txBody>
      </p:sp>
      <p:graphicFrame>
        <p:nvGraphicFramePr>
          <p:cNvPr id="14" name="Object 13"/>
          <p:cNvGraphicFramePr>
            <a:graphicFrameLocks noChangeAspect="1"/>
          </p:cNvGraphicFramePr>
          <p:nvPr>
            <p:extLst>
              <p:ext uri="{D42A27DB-BD31-4B8C-83A1-F6EECF244321}">
                <p14:modId xmlns:p14="http://schemas.microsoft.com/office/powerpoint/2010/main" val="505278652"/>
              </p:ext>
            </p:extLst>
          </p:nvPr>
        </p:nvGraphicFramePr>
        <p:xfrm>
          <a:off x="1507087" y="1800038"/>
          <a:ext cx="6683375" cy="392112"/>
        </p:xfrm>
        <a:graphic>
          <a:graphicData uri="http://schemas.openxmlformats.org/presentationml/2006/ole">
            <mc:AlternateContent xmlns:mc="http://schemas.openxmlformats.org/markup-compatibility/2006">
              <mc:Choice xmlns:v="urn:schemas-microsoft-com:vml" Requires="v">
                <p:oleObj spid="_x0000_s117032" name="Equation" r:id="rId5" imgW="3898900" imgH="228600" progId="Equation.3">
                  <p:embed/>
                </p:oleObj>
              </mc:Choice>
              <mc:Fallback>
                <p:oleObj name="Equation" r:id="rId5" imgW="3898900" imgH="228600" progId="Equation.3">
                  <p:embed/>
                  <p:pic>
                    <p:nvPicPr>
                      <p:cNvPr id="0" name=""/>
                      <p:cNvPicPr/>
                      <p:nvPr/>
                    </p:nvPicPr>
                    <p:blipFill>
                      <a:blip r:embed="rId6"/>
                      <a:stretch>
                        <a:fillRect/>
                      </a:stretch>
                    </p:blipFill>
                    <p:spPr>
                      <a:xfrm>
                        <a:off x="1507087" y="1800038"/>
                        <a:ext cx="6683375" cy="392112"/>
                      </a:xfrm>
                      <a:prstGeom prst="rect">
                        <a:avLst/>
                      </a:prstGeom>
                    </p:spPr>
                  </p:pic>
                </p:oleObj>
              </mc:Fallback>
            </mc:AlternateContent>
          </a:graphicData>
        </a:graphic>
      </p:graphicFrame>
      <p:sp>
        <p:nvSpPr>
          <p:cNvPr id="16" name="Rounded Rectangle 15"/>
          <p:cNvSpPr/>
          <p:nvPr/>
        </p:nvSpPr>
        <p:spPr>
          <a:xfrm>
            <a:off x="1334534" y="1707865"/>
            <a:ext cx="6909738" cy="583371"/>
          </a:xfrm>
          <a:prstGeom prst="roundRect">
            <a:avLst/>
          </a:prstGeom>
          <a:noFill/>
          <a:ln w="38100" cmpd="sng">
            <a:solidFill>
              <a:schemeClr val="tx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73669975"/>
      </p:ext>
    </p:extLst>
  </p:cSld>
  <p:clrMapOvr>
    <a:masterClrMapping/>
  </p:clrMapOvr>
  <p:timing>
    <p:tnLst>
      <p:par>
        <p:cTn xmlns:p14="http://schemas.microsoft.com/office/powerpoint/2010/mai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odule">
  <a:themeElements>
    <a:clrScheme name="Module">
      <a:dk1>
        <a:sysClr val="windowText" lastClr="000000"/>
      </a:dk1>
      <a:lt1>
        <a:sysClr val="window" lastClr="FFFFFF"/>
      </a:lt1>
      <a:dk2>
        <a:srgbClr val="5A6378"/>
      </a:dk2>
      <a:lt2>
        <a:srgbClr val="D4D4D6"/>
      </a:lt2>
      <a:accent1>
        <a:srgbClr val="F0AD00"/>
      </a:accent1>
      <a:accent2>
        <a:srgbClr val="60B5CC"/>
      </a:accent2>
      <a:accent3>
        <a:srgbClr val="E66C7D"/>
      </a:accent3>
      <a:accent4>
        <a:srgbClr val="6BB76D"/>
      </a:accent4>
      <a:accent5>
        <a:srgbClr val="E88651"/>
      </a:accent5>
      <a:accent6>
        <a:srgbClr val="C64847"/>
      </a:accent6>
      <a:hlink>
        <a:srgbClr val="168BBA"/>
      </a:hlink>
      <a:folHlink>
        <a:srgbClr val="680000"/>
      </a:folHlink>
    </a:clrScheme>
    <a:fontScheme name="Module">
      <a:majorFont>
        <a:latin typeface="Corbel"/>
        <a:ea typeface=""/>
        <a:cs typeface=""/>
        <a:font script="Jpan" typeface="ＭＳ ゴシック"/>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rbel"/>
        <a:ea typeface=""/>
        <a:cs typeface=""/>
        <a:font script="Jpan" typeface="ＭＳ ゴシック"/>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Modul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7500"/>
                <a:satMod val="137000"/>
              </a:schemeClr>
            </a:gs>
            <a:gs pos="55000">
              <a:schemeClr val="phClr">
                <a:shade val="69000"/>
                <a:satMod val="137000"/>
              </a:schemeClr>
            </a:gs>
            <a:gs pos="100000">
              <a:schemeClr val="phClr">
                <a:shade val="98000"/>
                <a:satMod val="137000"/>
              </a:schemeClr>
            </a:gs>
          </a:gsLst>
          <a:lin ang="16200000" scaled="0"/>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48000"/>
                <a:satMod val="300000"/>
              </a:schemeClr>
            </a:gs>
            <a:gs pos="12000">
              <a:schemeClr val="phClr">
                <a:tint val="48000"/>
                <a:satMod val="300000"/>
              </a:schemeClr>
            </a:gs>
            <a:gs pos="20000">
              <a:schemeClr val="phClr">
                <a:tint val="49000"/>
                <a:satMod val="300000"/>
              </a:schemeClr>
            </a:gs>
            <a:gs pos="100000">
              <a:schemeClr val="phClr">
                <a:shade val="30000"/>
              </a:schemeClr>
            </a:gs>
          </a:gsLst>
          <a:path path="circle">
            <a:fillToRect l="10000" t="-25000" r="10000" b="125000"/>
          </a:path>
        </a:gradFill>
        <a:blipFill>
          <a:blip xmlns:r="http://schemas.openxmlformats.org/officeDocument/2006/relationships" r:embed="rId1">
            <a:duotone>
              <a:schemeClr val="phClr">
                <a:shade val="75000"/>
                <a:satMod val="105000"/>
              </a:schemeClr>
              <a:schemeClr val="phClr">
                <a:tint val="95000"/>
                <a:satMod val="105000"/>
              </a:schemeClr>
            </a:duotone>
          </a:blip>
          <a:tile tx="0" ty="0" sx="38000" sy="38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Module.thmx</Template>
  <TotalTime>13541</TotalTime>
  <Words>2704</Words>
  <Application>Microsoft Macintosh PowerPoint</Application>
  <PresentationFormat>On-screen Show (4:3)</PresentationFormat>
  <Paragraphs>454</Paragraphs>
  <Slides>44</Slides>
  <Notes>0</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44</vt:i4>
      </vt:variant>
    </vt:vector>
  </HeadingPairs>
  <TitlesOfParts>
    <vt:vector size="46" baseType="lpstr">
      <vt:lpstr>Module</vt:lpstr>
      <vt:lpstr>Equation</vt:lpstr>
      <vt:lpstr> Lecture #7</vt:lpstr>
      <vt:lpstr>November revolution</vt:lpstr>
      <vt:lpstr>PowerPoint Presentation</vt:lpstr>
      <vt:lpstr>Inelastic particle collisions</vt:lpstr>
      <vt:lpstr>Invariant mass</vt:lpstr>
      <vt:lpstr>Invariant mass</vt:lpstr>
      <vt:lpstr>Particle accelerators</vt:lpstr>
      <vt:lpstr>Fixed target vs colliders</vt:lpstr>
      <vt:lpstr>Fixed target vs colliders</vt:lpstr>
      <vt:lpstr>Colliders</vt:lpstr>
      <vt:lpstr>PowerPoint Presentation</vt:lpstr>
      <vt:lpstr>Back to 1974</vt:lpstr>
      <vt:lpstr>Predicting the charm quark</vt:lpstr>
      <vt:lpstr>Alternating Gradient Syncrothron (AGS) </vt:lpstr>
      <vt:lpstr>Dimuon measurements at AGS</vt:lpstr>
      <vt:lpstr>Dimuon measurements at AGS</vt:lpstr>
      <vt:lpstr>J resonance in AGS</vt:lpstr>
      <vt:lpstr>J resonance in AGS</vt:lpstr>
      <vt:lpstr>ψ resonance in SPEAR</vt:lpstr>
      <vt:lpstr>ψ resonance in SPEAR/Mark I</vt:lpstr>
      <vt:lpstr>ψ resonance in SPEAR/Mark I</vt:lpstr>
      <vt:lpstr>J/ψ discovery</vt:lpstr>
      <vt:lpstr>Determining the J/ψ width</vt:lpstr>
      <vt:lpstr>Determining the J/ψ width – Breit-Wigner decays</vt:lpstr>
      <vt:lpstr>Determining the J/ψ width – Breit-Wigner decays</vt:lpstr>
      <vt:lpstr>What makes charmonium special ?</vt:lpstr>
      <vt:lpstr>Resemblance with Positronium</vt:lpstr>
      <vt:lpstr>Positronium</vt:lpstr>
      <vt:lpstr>Quarkonium</vt:lpstr>
      <vt:lpstr>J/ψ quantum numbers</vt:lpstr>
      <vt:lpstr>Charmonium levels</vt:lpstr>
      <vt:lpstr>Charmonium mesons</vt:lpstr>
      <vt:lpstr>Discovery of the J/Ψ’ in e+e- annihilation</vt:lpstr>
      <vt:lpstr>Discovery of the J/Ψ’ in e+e- annihilation</vt:lpstr>
      <vt:lpstr>Charm quarks</vt:lpstr>
      <vt:lpstr>e+e- annihilation to hadrons</vt:lpstr>
      <vt:lpstr>e+e- annihilation to hadrons</vt:lpstr>
      <vt:lpstr>e+e- annihilation to hadrons</vt:lpstr>
      <vt:lpstr>e+e- annihilation to hadrons</vt:lpstr>
      <vt:lpstr>Discovery of charmed neutral mesons at SPEAR </vt:lpstr>
      <vt:lpstr>Charm quark</vt:lpstr>
      <vt:lpstr>Charmonium - today</vt:lpstr>
      <vt:lpstr>The quark model (so far)</vt:lpstr>
      <vt:lpstr>Tuesday lectures</vt:lpstr>
    </vt:vector>
  </TitlesOfParts>
  <Company>Physik-Institut, University of Zurich</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Lecture #1</dc:title>
  <dc:creator>Florencia Canelli</dc:creator>
  <cp:lastModifiedBy>Florencia Canelli</cp:lastModifiedBy>
  <cp:revision>420</cp:revision>
  <dcterms:created xsi:type="dcterms:W3CDTF">2016-09-17T12:23:00Z</dcterms:created>
  <dcterms:modified xsi:type="dcterms:W3CDTF">2016-10-27T10:11:35Z</dcterms:modified>
</cp:coreProperties>
</file>